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93732b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93732b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93732ba7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93732ba7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93732ba7f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93732ba7f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93732ba7f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93732ba7f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93732ba7f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93732ba7f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290661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290661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a8e1f5b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a8e1f5b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290661c6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290661c6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a8e1f5b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a8e1f5b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93732ba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93732ba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3732ba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3732ba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1ff75079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1ff75079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c70a4153e98c6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c70a4153e98c6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4c70a4153e98c6f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4c70a4153e98c6f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1ff7507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1ff7507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1ff7507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1ff7507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0.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4">
            <a:alphaModFix/>
          </a:blip>
          <a:srcRect b="0" l="0" r="3344" t="0"/>
          <a:stretch/>
        </p:blipFill>
        <p:spPr>
          <a:xfrm>
            <a:off x="4403300" y="2224550"/>
            <a:ext cx="4537098" cy="2822399"/>
          </a:xfrm>
          <a:prstGeom prst="rect">
            <a:avLst/>
          </a:prstGeom>
          <a:noFill/>
          <a:ln>
            <a:noFill/>
          </a:ln>
        </p:spPr>
      </p:pic>
      <p:pic>
        <p:nvPicPr>
          <p:cNvPr id="136" name="Google Shape;136;p17"/>
          <p:cNvPicPr preferRelativeResize="0"/>
          <p:nvPr/>
        </p:nvPicPr>
        <p:blipFill rotWithShape="1">
          <a:blip r:embed="rId5">
            <a:alphaModFix/>
          </a:blip>
          <a:srcRect b="7826" l="0" r="0" t="7835"/>
          <a:stretch/>
        </p:blipFill>
        <p:spPr>
          <a:xfrm>
            <a:off x="4990425" y="2459875"/>
            <a:ext cx="3512000" cy="1974599"/>
          </a:xfrm>
          <a:prstGeom prst="rect">
            <a:avLst/>
          </a:prstGeom>
          <a:noFill/>
          <a:ln>
            <a:noFill/>
          </a:ln>
        </p:spPr>
      </p:pic>
      <p:sp>
        <p:nvSpPr>
          <p:cNvPr id="137" name="Google Shape;137;p17"/>
          <p:cNvSpPr txBox="1"/>
          <p:nvPr>
            <p:ph idx="4294967295" type="ctrTitle"/>
          </p:nvPr>
        </p:nvSpPr>
        <p:spPr>
          <a:xfrm>
            <a:off x="436500" y="677000"/>
            <a:ext cx="3966900" cy="4053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1"/>
                </a:solidFill>
              </a:rPr>
              <a:t>A PATIENT CENTERED HEALTH INFORMATION EXCHANGE SYSTEM</a:t>
            </a:r>
            <a:endParaRPr sz="42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96" name="Shape 196"/>
        <p:cNvGrpSpPr/>
        <p:nvPr/>
      </p:nvGrpSpPr>
      <p:grpSpPr>
        <a:xfrm>
          <a:off x="0" y="0"/>
          <a:ext cx="0" cy="0"/>
          <a:chOff x="0" y="0"/>
          <a:chExt cx="0" cy="0"/>
        </a:xfrm>
      </p:grpSpPr>
      <p:sp>
        <p:nvSpPr>
          <p:cNvPr id="197" name="Google Shape;19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 SETUP</a:t>
            </a:r>
            <a:endParaRPr/>
          </a:p>
        </p:txBody>
      </p:sp>
      <p:sp>
        <p:nvSpPr>
          <p:cNvPr id="198" name="Google Shape;198;p26"/>
          <p:cNvSpPr txBox="1"/>
          <p:nvPr>
            <p:ph idx="1" type="body"/>
          </p:nvPr>
        </p:nvSpPr>
        <p:spPr>
          <a:xfrm>
            <a:off x="729450" y="2078875"/>
            <a:ext cx="7688700" cy="2375700"/>
          </a:xfrm>
          <a:prstGeom prst="rect">
            <a:avLst/>
          </a:prstGeom>
          <a:solidFill>
            <a:srgbClr val="FFFFFF"/>
          </a:solid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lang="en" sz="1150">
                <a:solidFill>
                  <a:srgbClr val="333333"/>
                </a:solidFill>
                <a:highlight>
                  <a:srgbClr val="FFFFFF"/>
                </a:highlight>
                <a:latin typeface="Raleway"/>
                <a:ea typeface="Raleway"/>
                <a:cs typeface="Raleway"/>
                <a:sym typeface="Raleway"/>
              </a:rPr>
              <a:t>Each healthcare facility is required to provide at least one node (any computer or a mobile phone)</a:t>
            </a:r>
            <a:endParaRPr sz="1150">
              <a:solidFill>
                <a:srgbClr val="333333"/>
              </a:solidFill>
              <a:highlight>
                <a:srgbClr val="FFFFFF"/>
              </a:highlight>
              <a:latin typeface="Raleway"/>
              <a:ea typeface="Raleway"/>
              <a:cs typeface="Raleway"/>
              <a:sym typeface="Raleway"/>
            </a:endParaRPr>
          </a:p>
          <a:p>
            <a:pPr indent="-301625" lvl="0" marL="457200" rtl="0" algn="l">
              <a:spcBef>
                <a:spcPts val="0"/>
              </a:spcBef>
              <a:spcAft>
                <a:spcPts val="0"/>
              </a:spcAft>
              <a:buClr>
                <a:srgbClr val="333333"/>
              </a:buClr>
              <a:buSzPts val="1150"/>
              <a:buFont typeface="Raleway"/>
              <a:buChar char="●"/>
            </a:pPr>
            <a:r>
              <a:rPr lang="en" sz="1150">
                <a:solidFill>
                  <a:srgbClr val="333333"/>
                </a:solidFill>
                <a:highlight>
                  <a:srgbClr val="FFFFFF"/>
                </a:highlight>
                <a:latin typeface="Raleway"/>
                <a:ea typeface="Raleway"/>
                <a:cs typeface="Raleway"/>
                <a:sym typeface="Raleway"/>
              </a:rPr>
              <a:t>Each node requires a blockchain </a:t>
            </a:r>
            <a:r>
              <a:rPr lang="en" sz="1150">
                <a:solidFill>
                  <a:srgbClr val="333333"/>
                </a:solidFill>
                <a:highlight>
                  <a:srgbClr val="FFFFFF"/>
                </a:highlight>
                <a:latin typeface="Raleway"/>
                <a:ea typeface="Raleway"/>
                <a:cs typeface="Raleway"/>
                <a:sym typeface="Raleway"/>
              </a:rPr>
              <a:t>adaptor</a:t>
            </a:r>
            <a:r>
              <a:rPr lang="en" sz="1150">
                <a:solidFill>
                  <a:srgbClr val="333333"/>
                </a:solidFill>
                <a:highlight>
                  <a:srgbClr val="FFFFFF"/>
                </a:highlight>
                <a:latin typeface="Raleway"/>
                <a:ea typeface="Raleway"/>
                <a:cs typeface="Raleway"/>
                <a:sym typeface="Raleway"/>
              </a:rPr>
              <a:t> to communicate with the system and the steps to be followed are</a:t>
            </a:r>
            <a:endParaRPr sz="1150">
              <a:solidFill>
                <a:srgbClr val="333333"/>
              </a:solidFill>
              <a:highlight>
                <a:srgbClr val="FFFFFF"/>
              </a:highlight>
              <a:latin typeface="Raleway"/>
              <a:ea typeface="Raleway"/>
              <a:cs typeface="Raleway"/>
              <a:sym typeface="Raleway"/>
            </a:endParaRPr>
          </a:p>
          <a:p>
            <a:pPr indent="-301625" lvl="0" marL="457200" rtl="0" algn="l">
              <a:spcBef>
                <a:spcPts val="0"/>
              </a:spcBef>
              <a:spcAft>
                <a:spcPts val="0"/>
              </a:spcAft>
              <a:buClr>
                <a:srgbClr val="333333"/>
              </a:buClr>
              <a:buSzPts val="1150"/>
              <a:buFont typeface="Raleway"/>
              <a:buAutoNum type="arabicPeriod"/>
            </a:pPr>
            <a:r>
              <a:rPr lang="en" sz="1150">
                <a:solidFill>
                  <a:srgbClr val="333333"/>
                </a:solidFill>
                <a:highlight>
                  <a:srgbClr val="FFFFFF"/>
                </a:highlight>
                <a:latin typeface="Raleway"/>
                <a:ea typeface="Raleway"/>
                <a:cs typeface="Raleway"/>
                <a:sym typeface="Raleway"/>
              </a:rPr>
              <a:t>Deploy the correct genesis block which is a JSON file with the blockchain’s unique characteristics, add the starting node as a peer node</a:t>
            </a:r>
            <a:endParaRPr sz="1150">
              <a:solidFill>
                <a:srgbClr val="333333"/>
              </a:solidFill>
              <a:highlight>
                <a:srgbClr val="FFFFFF"/>
              </a:highlight>
              <a:latin typeface="Raleway"/>
              <a:ea typeface="Raleway"/>
              <a:cs typeface="Raleway"/>
              <a:sym typeface="Raleway"/>
            </a:endParaRPr>
          </a:p>
          <a:p>
            <a:pPr indent="-301625" lvl="0" marL="457200" rtl="0" algn="l">
              <a:spcBef>
                <a:spcPts val="0"/>
              </a:spcBef>
              <a:spcAft>
                <a:spcPts val="0"/>
              </a:spcAft>
              <a:buClr>
                <a:srgbClr val="333333"/>
              </a:buClr>
              <a:buSzPts val="1150"/>
              <a:buFont typeface="Raleway"/>
              <a:buAutoNum type="arabicPeriod"/>
            </a:pPr>
            <a:r>
              <a:rPr lang="en" sz="1150">
                <a:solidFill>
                  <a:srgbClr val="333333"/>
                </a:solidFill>
                <a:highlight>
                  <a:srgbClr val="FFFFFF"/>
                </a:highlight>
                <a:latin typeface="Raleway"/>
                <a:ea typeface="Raleway"/>
                <a:cs typeface="Raleway"/>
                <a:sym typeface="Raleway"/>
              </a:rPr>
              <a:t>Build a remote procedure call server to communicate with servers outside the adaptor </a:t>
            </a:r>
            <a:endParaRPr sz="1150">
              <a:solidFill>
                <a:srgbClr val="333333"/>
              </a:solidFill>
              <a:highlight>
                <a:srgbClr val="FFFFFF"/>
              </a:highlight>
              <a:latin typeface="Raleway"/>
              <a:ea typeface="Raleway"/>
              <a:cs typeface="Raleway"/>
              <a:sym typeface="Raleway"/>
            </a:endParaRPr>
          </a:p>
          <a:p>
            <a:pPr indent="-301625" lvl="0" marL="457200" rtl="0" algn="l">
              <a:spcBef>
                <a:spcPts val="0"/>
              </a:spcBef>
              <a:spcAft>
                <a:spcPts val="0"/>
              </a:spcAft>
              <a:buClr>
                <a:srgbClr val="333333"/>
              </a:buClr>
              <a:buSzPts val="1150"/>
              <a:buFont typeface="Raleway"/>
              <a:buAutoNum type="arabicPeriod"/>
            </a:pPr>
            <a:r>
              <a:rPr lang="en" sz="1150">
                <a:solidFill>
                  <a:srgbClr val="333333"/>
                </a:solidFill>
                <a:highlight>
                  <a:srgbClr val="FFFFFF"/>
                </a:highlight>
                <a:latin typeface="Raleway"/>
                <a:ea typeface="Raleway"/>
                <a:cs typeface="Raleway"/>
                <a:sym typeface="Raleway"/>
              </a:rPr>
              <a:t>Build a </a:t>
            </a:r>
            <a:r>
              <a:rPr lang="en" sz="1150">
                <a:solidFill>
                  <a:srgbClr val="333333"/>
                </a:solidFill>
                <a:highlight>
                  <a:srgbClr val="FFFFFF"/>
                </a:highlight>
                <a:latin typeface="Raleway"/>
                <a:ea typeface="Raleway"/>
                <a:cs typeface="Raleway"/>
                <a:sym typeface="Raleway"/>
              </a:rPr>
              <a:t>receiving</a:t>
            </a:r>
            <a:r>
              <a:rPr lang="en" sz="1150">
                <a:solidFill>
                  <a:srgbClr val="333333"/>
                </a:solidFill>
                <a:highlight>
                  <a:srgbClr val="FFFFFF"/>
                </a:highlight>
                <a:latin typeface="Raleway"/>
                <a:ea typeface="Raleway"/>
                <a:cs typeface="Raleway"/>
                <a:sym typeface="Raleway"/>
              </a:rPr>
              <a:t> database outside the firewall to store the data from other blockchain adaptors</a:t>
            </a:r>
            <a:endParaRPr sz="1150">
              <a:solidFill>
                <a:srgbClr val="333333"/>
              </a:solidFill>
              <a:highlight>
                <a:srgbClr val="FFFFFF"/>
              </a:highlight>
              <a:latin typeface="Raleway"/>
              <a:ea typeface="Raleway"/>
              <a:cs typeface="Raleway"/>
              <a:sym typeface="Raleway"/>
            </a:endParaRPr>
          </a:p>
          <a:p>
            <a:pPr indent="0" lvl="0" marL="914400" rtl="0" algn="l">
              <a:spcBef>
                <a:spcPts val="1600"/>
              </a:spcBef>
              <a:spcAft>
                <a:spcPts val="1600"/>
              </a:spcAft>
              <a:buNone/>
            </a:pPr>
            <a:r>
              <a:rPr lang="en" sz="1150">
                <a:solidFill>
                  <a:srgbClr val="333333"/>
                </a:solidFill>
                <a:highlight>
                  <a:srgbClr val="FFFFFF"/>
                </a:highlight>
                <a:latin typeface="Raleway"/>
                <a:ea typeface="Raleway"/>
                <a:cs typeface="Raleway"/>
                <a:sym typeface="Raleway"/>
              </a:rPr>
              <a:t>These steps are embedded into an installation file that can automatically convert a node into a blockchain </a:t>
            </a:r>
            <a:r>
              <a:rPr lang="en" sz="1150">
                <a:solidFill>
                  <a:srgbClr val="333333"/>
                </a:solidFill>
                <a:highlight>
                  <a:srgbClr val="FFFFFF"/>
                </a:highlight>
                <a:latin typeface="Raleway"/>
                <a:ea typeface="Raleway"/>
                <a:cs typeface="Raleway"/>
                <a:sym typeface="Raleway"/>
              </a:rPr>
              <a:t>adaptor</a:t>
            </a:r>
            <a:r>
              <a:rPr lang="en" sz="1150">
                <a:solidFill>
                  <a:srgbClr val="333333"/>
                </a:solidFill>
                <a:highlight>
                  <a:srgbClr val="FFFFFF"/>
                </a:highlight>
                <a:latin typeface="Raleway"/>
                <a:ea typeface="Raleway"/>
                <a:cs typeface="Raleway"/>
                <a:sym typeface="Raleway"/>
              </a:rPr>
              <a:t>.Once the healthcare facility has built a blockchain </a:t>
            </a:r>
            <a:r>
              <a:rPr lang="en" sz="1150">
                <a:solidFill>
                  <a:srgbClr val="333333"/>
                </a:solidFill>
                <a:highlight>
                  <a:srgbClr val="FFFFFF"/>
                </a:highlight>
                <a:latin typeface="Raleway"/>
                <a:ea typeface="Raleway"/>
                <a:cs typeface="Raleway"/>
                <a:sym typeface="Raleway"/>
              </a:rPr>
              <a:t>adaptor</a:t>
            </a:r>
            <a:r>
              <a:rPr lang="en" sz="1150">
                <a:solidFill>
                  <a:srgbClr val="333333"/>
                </a:solidFill>
                <a:highlight>
                  <a:srgbClr val="FFFFFF"/>
                </a:highlight>
                <a:latin typeface="Raleway"/>
                <a:ea typeface="Raleway"/>
                <a:cs typeface="Raleway"/>
                <a:sym typeface="Raleway"/>
              </a:rPr>
              <a:t>, the </a:t>
            </a:r>
            <a:r>
              <a:rPr lang="en" sz="1150">
                <a:solidFill>
                  <a:srgbClr val="333333"/>
                </a:solidFill>
                <a:highlight>
                  <a:srgbClr val="FFFFFF"/>
                </a:highlight>
                <a:latin typeface="Raleway"/>
                <a:ea typeface="Raleway"/>
                <a:cs typeface="Raleway"/>
                <a:sym typeface="Raleway"/>
              </a:rPr>
              <a:t>adaptor</a:t>
            </a:r>
            <a:r>
              <a:rPr lang="en" sz="1150">
                <a:solidFill>
                  <a:srgbClr val="333333"/>
                </a:solidFill>
                <a:highlight>
                  <a:srgbClr val="FFFFFF"/>
                </a:highlight>
                <a:latin typeface="Raleway"/>
                <a:ea typeface="Raleway"/>
                <a:cs typeface="Raleway"/>
                <a:sym typeface="Raleway"/>
              </a:rPr>
              <a:t> will generate a blockchain account which is a hash of the user's public key</a:t>
            </a:r>
            <a:endParaRPr sz="1150">
              <a:solidFill>
                <a:srgbClr val="333333"/>
              </a:solidFill>
              <a:highlight>
                <a:srgbClr val="FFFFFF"/>
              </a:highlight>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7"/>
          <p:cNvSpPr txBox="1"/>
          <p:nvPr>
            <p:ph idx="1" type="body"/>
          </p:nvPr>
        </p:nvSpPr>
        <p:spPr>
          <a:xfrm>
            <a:off x="729450" y="1500200"/>
            <a:ext cx="7688700" cy="2839800"/>
          </a:xfrm>
          <a:prstGeom prst="rect">
            <a:avLst/>
          </a:prstGeom>
          <a:solidFill>
            <a:srgbClr val="EFEFEF"/>
          </a:solidFill>
          <a:ln cap="flat" cmpd="sng" w="9525">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Georgia"/>
              <a:buChar char="●"/>
            </a:pPr>
            <a:r>
              <a:rPr lang="en">
                <a:latin typeface="Georgia"/>
                <a:ea typeface="Georgia"/>
                <a:cs typeface="Georgia"/>
                <a:sym typeface="Georgia"/>
              </a:rPr>
              <a:t>When a patient visits the facility for the first time, the system administrator registers a blockchain account for the patient which automatically generates a global ID (public key) based on the blockchain account.</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
                <a:latin typeface="Georgia"/>
                <a:ea typeface="Georgia"/>
                <a:cs typeface="Georgia"/>
                <a:sym typeface="Georgia"/>
              </a:rPr>
              <a:t> The system architecture contains two modules: </a:t>
            </a:r>
            <a:r>
              <a:rPr b="1" lang="en">
                <a:latin typeface="Georgia"/>
                <a:ea typeface="Georgia"/>
                <a:cs typeface="Georgia"/>
                <a:sym typeface="Georgia"/>
              </a:rPr>
              <a:t>the Linkage Module and the Request Module</a:t>
            </a:r>
            <a:endParaRPr>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07" name="Shape 207"/>
        <p:cNvGrpSpPr/>
        <p:nvPr/>
      </p:nvGrpSpPr>
      <p:grpSpPr>
        <a:xfrm>
          <a:off x="0" y="0"/>
          <a:ext cx="0" cy="0"/>
          <a:chOff x="0" y="0"/>
          <a:chExt cx="0" cy="0"/>
        </a:xfrm>
      </p:grpSpPr>
      <p:sp>
        <p:nvSpPr>
          <p:cNvPr id="208" name="Google Shape;208;p28"/>
          <p:cNvSpPr txBox="1"/>
          <p:nvPr>
            <p:ph idx="4294967295" type="title"/>
          </p:nvPr>
        </p:nvSpPr>
        <p:spPr>
          <a:xfrm>
            <a:off x="790700" y="524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Linkage Module</a:t>
            </a:r>
            <a:endParaRPr>
              <a:solidFill>
                <a:srgbClr val="FFFFFF"/>
              </a:solidFill>
            </a:endParaRPr>
          </a:p>
        </p:txBody>
      </p:sp>
      <p:sp>
        <p:nvSpPr>
          <p:cNvPr id="209" name="Google Shape;209;p28"/>
          <p:cNvSpPr txBox="1"/>
          <p:nvPr>
            <p:ph idx="4294967295" type="body"/>
          </p:nvPr>
        </p:nvSpPr>
        <p:spPr>
          <a:xfrm>
            <a:off x="729450" y="1331800"/>
            <a:ext cx="4210500" cy="3511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Once the EHR is ready, the facility’s adaptor </a:t>
            </a:r>
            <a:r>
              <a:rPr lang="en" sz="1500">
                <a:solidFill>
                  <a:srgbClr val="FFFFFF"/>
                </a:solidFill>
                <a:latin typeface="Raleway"/>
                <a:ea typeface="Raleway"/>
                <a:cs typeface="Raleway"/>
                <a:sym typeface="Raleway"/>
              </a:rPr>
              <a:t>will hash the entire visit record in a JSON file and store the hashing value in the smart contract along with the touchpoint before the EHR data is stored in the secure database.</a:t>
            </a:r>
            <a:endParaRPr sz="1500">
              <a:solidFill>
                <a:srgbClr val="FFFFFF"/>
              </a:solidFill>
              <a:latin typeface="Raleway"/>
              <a:ea typeface="Raleway"/>
              <a:cs typeface="Raleway"/>
              <a:sym typeface="Raleway"/>
            </a:endParaRPr>
          </a:p>
          <a:p>
            <a:pPr indent="0" lvl="0" marL="457200" rtl="0" algn="l">
              <a:spcBef>
                <a:spcPts val="1600"/>
              </a:spcBef>
              <a:spcAft>
                <a:spcPts val="0"/>
              </a:spcAft>
              <a:buNone/>
            </a:pPr>
            <a:r>
              <a:t/>
            </a:r>
            <a:endParaRPr sz="1500">
              <a:solidFill>
                <a:srgbClr val="FFFFFF"/>
              </a:solidFill>
              <a:latin typeface="Raleway"/>
              <a:ea typeface="Raleway"/>
              <a:cs typeface="Raleway"/>
              <a:sym typeface="Raleway"/>
            </a:endParaRPr>
          </a:p>
          <a:p>
            <a:pPr indent="-323850" lvl="0" marL="457200" rtl="0" algn="l">
              <a:spcBef>
                <a:spcPts val="160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Using the smart contract to store the touchpoints can enhance its’  security, make it immutable and anonymous</a:t>
            </a:r>
            <a:endParaRPr sz="1500">
              <a:solidFill>
                <a:srgbClr val="FFFFFF"/>
              </a:solidFill>
              <a:latin typeface="Raleway"/>
              <a:ea typeface="Raleway"/>
              <a:cs typeface="Raleway"/>
              <a:sym typeface="Raleway"/>
            </a:endParaRPr>
          </a:p>
        </p:txBody>
      </p:sp>
      <p:pic>
        <p:nvPicPr>
          <p:cNvPr id="210" name="Google Shape;210;p28"/>
          <p:cNvPicPr preferRelativeResize="0"/>
          <p:nvPr/>
        </p:nvPicPr>
        <p:blipFill rotWithShape="1">
          <a:blip r:embed="rId3">
            <a:alphaModFix/>
          </a:blip>
          <a:srcRect b="23483" l="50000" r="0" t="0"/>
          <a:stretch/>
        </p:blipFill>
        <p:spPr>
          <a:xfrm>
            <a:off x="5146500" y="1331800"/>
            <a:ext cx="3491903" cy="280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7E74"/>
        </a:solidFill>
      </p:bgPr>
    </p:bg>
    <p:spTree>
      <p:nvGrpSpPr>
        <p:cNvPr id="214" name="Shape 214"/>
        <p:cNvGrpSpPr/>
        <p:nvPr/>
      </p:nvGrpSpPr>
      <p:grpSpPr>
        <a:xfrm>
          <a:off x="0" y="0"/>
          <a:ext cx="0" cy="0"/>
          <a:chOff x="0" y="0"/>
          <a:chExt cx="0" cy="0"/>
        </a:xfrm>
      </p:grpSpPr>
      <p:sp>
        <p:nvSpPr>
          <p:cNvPr id="215" name="Google Shape;215;p29"/>
          <p:cNvSpPr txBox="1"/>
          <p:nvPr>
            <p:ph idx="4294967295" type="title"/>
          </p:nvPr>
        </p:nvSpPr>
        <p:spPr>
          <a:xfrm>
            <a:off x="729450" y="492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rPr>
              <a:t>Request Module</a:t>
            </a:r>
            <a:endParaRPr sz="2900">
              <a:solidFill>
                <a:srgbClr val="FFFFFF"/>
              </a:solidFill>
            </a:endParaRPr>
          </a:p>
        </p:txBody>
      </p:sp>
      <p:sp>
        <p:nvSpPr>
          <p:cNvPr id="216" name="Google Shape;216;p29"/>
          <p:cNvSpPr txBox="1"/>
          <p:nvPr>
            <p:ph idx="4294967295" type="body"/>
          </p:nvPr>
        </p:nvSpPr>
        <p:spPr>
          <a:xfrm>
            <a:off x="729450" y="1209325"/>
            <a:ext cx="7688700" cy="332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latin typeface="Raleway"/>
                <a:ea typeface="Raleway"/>
                <a:cs typeface="Raleway"/>
                <a:sym typeface="Raleway"/>
              </a:rPr>
              <a:t>In case of an emergency where many physicians are involved,t</a:t>
            </a:r>
            <a:r>
              <a:rPr lang="en" sz="1400">
                <a:solidFill>
                  <a:srgbClr val="FFFFFF"/>
                </a:solidFill>
                <a:latin typeface="Raleway"/>
                <a:ea typeface="Raleway"/>
                <a:cs typeface="Raleway"/>
                <a:sym typeface="Raleway"/>
              </a:rPr>
              <a:t>he healthcare facility will be assigned an umbrella account in the blockchain that links to all clinicians involved.</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The addition of the umbrella account to the “allowed list” by the patient could grant the physicians a one-time access to the records.</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Char char="●"/>
            </a:pPr>
            <a:r>
              <a:rPr lang="en" sz="1400">
                <a:solidFill>
                  <a:srgbClr val="FFFFFF"/>
                </a:solidFill>
                <a:latin typeface="Raleway"/>
                <a:ea typeface="Raleway"/>
                <a:cs typeface="Raleway"/>
                <a:sym typeface="Raleway"/>
              </a:rPr>
              <a:t>Upon </a:t>
            </a:r>
            <a:r>
              <a:rPr lang="en" sz="1400">
                <a:solidFill>
                  <a:srgbClr val="FFFFFF"/>
                </a:solidFill>
                <a:latin typeface="Raleway"/>
                <a:ea typeface="Raleway"/>
                <a:cs typeface="Raleway"/>
                <a:sym typeface="Raleway"/>
              </a:rPr>
              <a:t>receiving</a:t>
            </a:r>
            <a:r>
              <a:rPr lang="en" sz="1400">
                <a:solidFill>
                  <a:srgbClr val="FFFFFF"/>
                </a:solidFill>
                <a:latin typeface="Raleway"/>
                <a:ea typeface="Raleway"/>
                <a:cs typeface="Raleway"/>
                <a:sym typeface="Raleway"/>
              </a:rPr>
              <a:t> consent the following steps take  place</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AutoNum type="arabicPeriod"/>
            </a:pPr>
            <a:r>
              <a:rPr lang="en" sz="1400">
                <a:solidFill>
                  <a:srgbClr val="FFFFFF"/>
                </a:solidFill>
                <a:latin typeface="Raleway"/>
                <a:ea typeface="Raleway"/>
                <a:cs typeface="Raleway"/>
                <a:sym typeface="Raleway"/>
              </a:rPr>
              <a:t>Physician confirms their addition to the “allowed list”.</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AutoNum type="arabicPeriod"/>
            </a:pPr>
            <a:r>
              <a:rPr lang="en" sz="1400">
                <a:solidFill>
                  <a:srgbClr val="FFFFFF"/>
                </a:solidFill>
                <a:latin typeface="Raleway"/>
                <a:ea typeface="Raleway"/>
                <a:cs typeface="Raleway"/>
                <a:sym typeface="Raleway"/>
              </a:rPr>
              <a:t>Receiving</a:t>
            </a:r>
            <a:r>
              <a:rPr lang="en" sz="1400">
                <a:solidFill>
                  <a:srgbClr val="FFFFFF"/>
                </a:solidFill>
                <a:latin typeface="Raleway"/>
                <a:ea typeface="Raleway"/>
                <a:cs typeface="Raleway"/>
                <a:sym typeface="Raleway"/>
              </a:rPr>
              <a:t> touchpoints from smart contract.</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AutoNum type="arabicPeriod"/>
            </a:pPr>
            <a:r>
              <a:rPr lang="en" sz="1400">
                <a:solidFill>
                  <a:srgbClr val="FFFFFF"/>
                </a:solidFill>
                <a:latin typeface="Raleway"/>
                <a:ea typeface="Raleway"/>
                <a:cs typeface="Raleway"/>
                <a:sym typeface="Raleway"/>
              </a:rPr>
              <a:t>Selecting the required touchpoints </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AutoNum type="arabicPeriod"/>
            </a:pPr>
            <a:r>
              <a:rPr lang="en" sz="1400">
                <a:solidFill>
                  <a:srgbClr val="FFFFFF"/>
                </a:solidFill>
                <a:latin typeface="Raleway"/>
                <a:ea typeface="Raleway"/>
                <a:cs typeface="Raleway"/>
                <a:sym typeface="Raleway"/>
              </a:rPr>
              <a:t>The touchpoint selections are sent to the smart contract through the healthcare facility's blockchain </a:t>
            </a:r>
            <a:r>
              <a:rPr lang="en" sz="1400">
                <a:solidFill>
                  <a:srgbClr val="FFFFFF"/>
                </a:solidFill>
                <a:latin typeface="Raleway"/>
                <a:ea typeface="Raleway"/>
                <a:cs typeface="Raleway"/>
                <a:sym typeface="Raleway"/>
              </a:rPr>
              <a:t>adaptor</a:t>
            </a:r>
            <a:endParaRPr sz="1400">
              <a:solidFill>
                <a:srgbClr val="FFFFFF"/>
              </a:solidFill>
              <a:latin typeface="Raleway"/>
              <a:ea typeface="Raleway"/>
              <a:cs typeface="Raleway"/>
              <a:sym typeface="Raleway"/>
            </a:endParaRPr>
          </a:p>
          <a:p>
            <a:pPr indent="-317500" lvl="0" marL="457200" rtl="0" algn="l">
              <a:spcBef>
                <a:spcPts val="0"/>
              </a:spcBef>
              <a:spcAft>
                <a:spcPts val="0"/>
              </a:spcAft>
              <a:buClr>
                <a:srgbClr val="FFFFFF"/>
              </a:buClr>
              <a:buSzPts val="1400"/>
              <a:buFont typeface="Raleway"/>
              <a:buAutoNum type="arabicPeriod"/>
            </a:pPr>
            <a:r>
              <a:rPr lang="en" sz="1400">
                <a:solidFill>
                  <a:srgbClr val="FFFFFF"/>
                </a:solidFill>
                <a:latin typeface="Raleway"/>
                <a:ea typeface="Raleway"/>
                <a:cs typeface="Raleway"/>
                <a:sym typeface="Raleway"/>
              </a:rPr>
              <a:t>T</a:t>
            </a:r>
            <a:r>
              <a:rPr lang="en" sz="1400">
                <a:solidFill>
                  <a:srgbClr val="FFFFFF"/>
                </a:solidFill>
                <a:latin typeface="Raleway"/>
                <a:ea typeface="Raleway"/>
                <a:cs typeface="Raleway"/>
                <a:sym typeface="Raleway"/>
              </a:rPr>
              <a:t>he smart contract uses the recipient's healthcare facility's adaptor to request the selected records chosen from the remote healthcare facilities’ adaptors</a:t>
            </a:r>
            <a:endParaRPr sz="1400">
              <a:solidFill>
                <a:srgbClr val="FFFFFF"/>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sp>
        <p:nvSpPr>
          <p:cNvPr id="221" name="Google Shape;221;p30"/>
          <p:cNvSpPr txBox="1"/>
          <p:nvPr>
            <p:ph idx="4294967295" type="body"/>
          </p:nvPr>
        </p:nvSpPr>
        <p:spPr>
          <a:xfrm>
            <a:off x="727650" y="796000"/>
            <a:ext cx="7688700" cy="371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50">
                <a:solidFill>
                  <a:srgbClr val="FFFFFF"/>
                </a:solidFill>
                <a:latin typeface="Raleway"/>
                <a:ea typeface="Raleway"/>
                <a:cs typeface="Raleway"/>
                <a:sym typeface="Raleway"/>
              </a:rPr>
              <a:t>6 The remote healthcare facilities query the records inside their EHR systems.</a:t>
            </a:r>
            <a:endParaRPr sz="1450">
              <a:solidFill>
                <a:srgbClr val="FFFFFF"/>
              </a:solidFill>
              <a:latin typeface="Raleway"/>
              <a:ea typeface="Raleway"/>
              <a:cs typeface="Raleway"/>
              <a:sym typeface="Raleway"/>
            </a:endParaRPr>
          </a:p>
          <a:p>
            <a:pPr indent="0" lvl="0" marL="457200" rtl="0" algn="l">
              <a:spcBef>
                <a:spcPts val="1600"/>
              </a:spcBef>
              <a:spcAft>
                <a:spcPts val="0"/>
              </a:spcAft>
              <a:buNone/>
            </a:pPr>
            <a:r>
              <a:rPr lang="en" sz="1450">
                <a:solidFill>
                  <a:srgbClr val="FFFFFF"/>
                </a:solidFill>
                <a:latin typeface="Raleway"/>
                <a:ea typeface="Raleway"/>
                <a:cs typeface="Raleway"/>
                <a:sym typeface="Raleway"/>
              </a:rPr>
              <a:t>7.All selected EHR data is dynamically encrypted by the remote healthcare facilities’ </a:t>
            </a:r>
            <a:r>
              <a:rPr lang="en" sz="1450">
                <a:solidFill>
                  <a:srgbClr val="FFFFFF"/>
                </a:solidFill>
                <a:latin typeface="Raleway"/>
                <a:ea typeface="Raleway"/>
                <a:cs typeface="Raleway"/>
                <a:sym typeface="Raleway"/>
              </a:rPr>
              <a:t>adaptor</a:t>
            </a:r>
            <a:r>
              <a:rPr lang="en" sz="1450">
                <a:solidFill>
                  <a:srgbClr val="FFFFFF"/>
                </a:solidFill>
                <a:latin typeface="Raleway"/>
                <a:ea typeface="Raleway"/>
                <a:cs typeface="Raleway"/>
                <a:sym typeface="Raleway"/>
              </a:rPr>
              <a:t>s and temporarily stored outside the clinician's facility's firewall; the encrypted data's locations and hash values are sent to the receiving database in the </a:t>
            </a:r>
            <a:r>
              <a:rPr lang="en" sz="1450">
                <a:solidFill>
                  <a:srgbClr val="FFFFFF"/>
                </a:solidFill>
                <a:latin typeface="Raleway"/>
                <a:ea typeface="Raleway"/>
                <a:cs typeface="Raleway"/>
                <a:sym typeface="Raleway"/>
              </a:rPr>
              <a:t>adaptor</a:t>
            </a:r>
            <a:r>
              <a:rPr lang="en" sz="1450">
                <a:solidFill>
                  <a:srgbClr val="FFFFFF"/>
                </a:solidFill>
                <a:latin typeface="Raleway"/>
                <a:ea typeface="Raleway"/>
                <a:cs typeface="Raleway"/>
                <a:sym typeface="Raleway"/>
              </a:rPr>
              <a:t> of the clinician's facility</a:t>
            </a:r>
            <a:endParaRPr sz="1450">
              <a:solidFill>
                <a:srgbClr val="FFFFFF"/>
              </a:solidFill>
              <a:latin typeface="Raleway"/>
              <a:ea typeface="Raleway"/>
              <a:cs typeface="Raleway"/>
              <a:sym typeface="Raleway"/>
            </a:endParaRPr>
          </a:p>
          <a:p>
            <a:pPr indent="0" lvl="0" marL="457200" rtl="0" algn="l">
              <a:spcBef>
                <a:spcPts val="1600"/>
              </a:spcBef>
              <a:spcAft>
                <a:spcPts val="0"/>
              </a:spcAft>
              <a:buNone/>
            </a:pPr>
            <a:r>
              <a:rPr lang="en" sz="1450">
                <a:solidFill>
                  <a:srgbClr val="FFFFFF"/>
                </a:solidFill>
                <a:latin typeface="Raleway"/>
                <a:ea typeface="Raleway"/>
                <a:cs typeface="Raleway"/>
                <a:sym typeface="Raleway"/>
              </a:rPr>
              <a:t>8.The remote healthcare facilities’ </a:t>
            </a:r>
            <a:r>
              <a:rPr lang="en" sz="1450">
                <a:solidFill>
                  <a:srgbClr val="FFFFFF"/>
                </a:solidFill>
                <a:latin typeface="Raleway"/>
                <a:ea typeface="Raleway"/>
                <a:cs typeface="Raleway"/>
                <a:sym typeface="Raleway"/>
              </a:rPr>
              <a:t>adaptor</a:t>
            </a:r>
            <a:r>
              <a:rPr lang="en" sz="1450">
                <a:solidFill>
                  <a:srgbClr val="FFFFFF"/>
                </a:solidFill>
                <a:latin typeface="Raleway"/>
                <a:ea typeface="Raleway"/>
                <a:cs typeface="Raleway"/>
                <a:sym typeface="Raleway"/>
              </a:rPr>
              <a:t>s will automatically encrypt the decryption keys with the recipient's public key and send the encrypted decryption key to the smart contract.</a:t>
            </a:r>
            <a:endParaRPr sz="1450">
              <a:solidFill>
                <a:srgbClr val="FFFFFF"/>
              </a:solidFill>
              <a:latin typeface="Raleway"/>
              <a:ea typeface="Raleway"/>
              <a:cs typeface="Raleway"/>
              <a:sym typeface="Raleway"/>
            </a:endParaRPr>
          </a:p>
          <a:p>
            <a:pPr indent="0" lvl="0" marL="457200" rtl="0" algn="l">
              <a:spcBef>
                <a:spcPts val="1600"/>
              </a:spcBef>
              <a:spcAft>
                <a:spcPts val="1600"/>
              </a:spcAft>
              <a:buNone/>
            </a:pPr>
            <a:r>
              <a:rPr lang="en" sz="1450">
                <a:solidFill>
                  <a:srgbClr val="FFFFFF"/>
                </a:solidFill>
                <a:latin typeface="Raleway"/>
                <a:ea typeface="Raleway"/>
                <a:cs typeface="Raleway"/>
                <a:sym typeface="Raleway"/>
              </a:rPr>
              <a:t>Any modification of the data from the original source, or in the transition, will result in a mismatch of the hash and the record will send an alert in red font</a:t>
            </a:r>
            <a:endParaRPr sz="1450">
              <a:solidFill>
                <a:srgbClr val="FFFFFF"/>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SECURITY ENSURED?</a:t>
            </a:r>
            <a:endParaRPr/>
          </a:p>
        </p:txBody>
      </p:sp>
      <p:pic>
        <p:nvPicPr>
          <p:cNvPr id="227" name="Google Shape;227;p31"/>
          <p:cNvPicPr preferRelativeResize="0"/>
          <p:nvPr/>
        </p:nvPicPr>
        <p:blipFill>
          <a:blip r:embed="rId3">
            <a:alphaModFix/>
          </a:blip>
          <a:stretch>
            <a:fillRect/>
          </a:stretch>
        </p:blipFill>
        <p:spPr>
          <a:xfrm>
            <a:off x="0" y="0"/>
            <a:ext cx="4650575" cy="5143499"/>
          </a:xfrm>
          <a:prstGeom prst="rect">
            <a:avLst/>
          </a:prstGeom>
          <a:noFill/>
          <a:ln>
            <a:noFill/>
          </a:ln>
        </p:spPr>
      </p:pic>
      <p:sp>
        <p:nvSpPr>
          <p:cNvPr id="228" name="Google Shape;228;p31"/>
          <p:cNvSpPr txBox="1"/>
          <p:nvPr>
            <p:ph idx="2" type="body"/>
          </p:nvPr>
        </p:nvSpPr>
        <p:spPr>
          <a:xfrm>
            <a:off x="5097700" y="8950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E2E2E"/>
                </a:solidFill>
              </a:rPr>
              <a:t>Public key cryptography is used to create and manage health identities. In public key cryptography, a pair of mathematically related public and private keys is used to create digital signatures and encrypt data. Since it is computationally infeasible to obtain the private key given its paired public key, these public keys can be shared freely, thereby allowing users to encrypt content and verify digital signatures. In contrast, private keys are kept secret to ensure only their owners can decrypt content and create digital signatures.</a:t>
            </a:r>
            <a:endParaRPr sz="1350">
              <a:solidFill>
                <a:srgbClr val="2E2E2E"/>
              </a:solidFill>
            </a:endParaRPr>
          </a:p>
          <a:p>
            <a:pPr indent="0" lvl="0" marL="0" rtl="0" algn="l">
              <a:spcBef>
                <a:spcPts val="0"/>
              </a:spcBef>
              <a:spcAft>
                <a:spcPts val="1600"/>
              </a:spcAft>
              <a:buNone/>
            </a:pPr>
            <a:r>
              <a:t/>
            </a:r>
            <a:endParaRPr/>
          </a:p>
        </p:txBody>
      </p:sp>
      <p:sp>
        <p:nvSpPr>
          <p:cNvPr id="229" name="Google Shape;229;p31"/>
          <p:cNvSpPr txBox="1"/>
          <p:nvPr>
            <p:ph idx="1" type="subTitle"/>
          </p:nvPr>
        </p:nvSpPr>
        <p:spPr>
          <a:xfrm>
            <a:off x="538600" y="513225"/>
            <a:ext cx="3683700" cy="14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HOW IS SECURITY ENSURED?</a:t>
            </a:r>
            <a:endParaRPr b="1"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233" name="Shape 233"/>
        <p:cNvGrpSpPr/>
        <p:nvPr/>
      </p:nvGrpSpPr>
      <p:grpSpPr>
        <a:xfrm>
          <a:off x="0" y="0"/>
          <a:ext cx="0" cy="0"/>
          <a:chOff x="0" y="0"/>
          <a:chExt cx="0" cy="0"/>
        </a:xfrm>
      </p:grpSpPr>
      <p:pic>
        <p:nvPicPr>
          <p:cNvPr id="234" name="Google Shape;234;p32"/>
          <p:cNvPicPr preferRelativeResize="0"/>
          <p:nvPr/>
        </p:nvPicPr>
        <p:blipFill>
          <a:blip r:embed="rId3">
            <a:alphaModFix/>
          </a:blip>
          <a:stretch>
            <a:fillRect/>
          </a:stretch>
        </p:blipFill>
        <p:spPr>
          <a:xfrm>
            <a:off x="4143475" y="152400"/>
            <a:ext cx="4240460" cy="4838699"/>
          </a:xfrm>
          <a:prstGeom prst="rect">
            <a:avLst/>
          </a:prstGeom>
          <a:noFill/>
          <a:ln>
            <a:noFill/>
          </a:ln>
        </p:spPr>
      </p:pic>
      <p:sp>
        <p:nvSpPr>
          <p:cNvPr id="235" name="Google Shape;235;p32"/>
          <p:cNvSpPr txBox="1"/>
          <p:nvPr/>
        </p:nvSpPr>
        <p:spPr>
          <a:xfrm>
            <a:off x="739975" y="1198300"/>
            <a:ext cx="2523000" cy="3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Raleway"/>
                <a:ea typeface="Raleway"/>
                <a:cs typeface="Raleway"/>
                <a:sym typeface="Raleway"/>
              </a:rPr>
              <a:t>A  MODEL  USER INTERFACE FOR GRANTING PERMISSION</a:t>
            </a:r>
            <a:endParaRPr b="1" sz="25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39" name="Shape 239"/>
        <p:cNvGrpSpPr/>
        <p:nvPr/>
      </p:nvGrpSpPr>
      <p:grpSpPr>
        <a:xfrm>
          <a:off x="0" y="0"/>
          <a:ext cx="0" cy="0"/>
          <a:chOff x="0" y="0"/>
          <a:chExt cx="0" cy="0"/>
        </a:xfrm>
      </p:grpSpPr>
      <p:sp>
        <p:nvSpPr>
          <p:cNvPr id="240" name="Google Shape;240;p33"/>
          <p:cNvSpPr txBox="1"/>
          <p:nvPr>
            <p:ph idx="4294967295" type="body"/>
          </p:nvPr>
        </p:nvSpPr>
        <p:spPr>
          <a:xfrm>
            <a:off x="707900" y="698800"/>
            <a:ext cx="3774300" cy="3827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E2E2E"/>
                </a:solidFill>
                <a:latin typeface="Raleway"/>
                <a:ea typeface="Raleway"/>
                <a:cs typeface="Raleway"/>
                <a:sym typeface="Raleway"/>
              </a:rPr>
              <a:t>The workflow for updating data access is :</a:t>
            </a:r>
            <a:endParaRPr sz="1350">
              <a:solidFill>
                <a:srgbClr val="2E2E2E"/>
              </a:solidFill>
              <a:latin typeface="Raleway"/>
              <a:ea typeface="Raleway"/>
              <a:cs typeface="Raleway"/>
              <a:sym typeface="Raleway"/>
            </a:endParaRPr>
          </a:p>
          <a:p>
            <a:pPr indent="-314325" lvl="0" marL="457200" marR="25400" rtl="0" algn="l">
              <a:spcBef>
                <a:spcPts val="1200"/>
              </a:spcBef>
              <a:spcAft>
                <a:spcPts val="0"/>
              </a:spcAft>
              <a:buClr>
                <a:srgbClr val="2E2E2E"/>
              </a:buClr>
              <a:buSzPts val="1350"/>
              <a:buFont typeface="Raleway"/>
              <a:buAutoNum type="arabicPeriod"/>
            </a:pPr>
            <a:r>
              <a:rPr lang="en" sz="1350">
                <a:solidFill>
                  <a:srgbClr val="2E2E2E"/>
                </a:solidFill>
                <a:latin typeface="Raleway"/>
                <a:ea typeface="Raleway"/>
                <a:cs typeface="Raleway"/>
                <a:sym typeface="Raleway"/>
              </a:rPr>
              <a:t>A user first authenticates through the user interface (UI), and when successfully authenticated, data access permission request can be input to the system;</a:t>
            </a:r>
            <a:endParaRPr sz="1350">
              <a:solidFill>
                <a:srgbClr val="2E2E2E"/>
              </a:solidFill>
              <a:latin typeface="Raleway"/>
              <a:ea typeface="Raleway"/>
              <a:cs typeface="Raleway"/>
              <a:sym typeface="Raleway"/>
            </a:endParaRPr>
          </a:p>
          <a:p>
            <a:pPr indent="-314325" lvl="0" marL="457200" marR="25400" rtl="0" algn="l">
              <a:spcBef>
                <a:spcPts val="0"/>
              </a:spcBef>
              <a:spcAft>
                <a:spcPts val="0"/>
              </a:spcAft>
              <a:buClr>
                <a:srgbClr val="2E2E2E"/>
              </a:buClr>
              <a:buSzPts val="1350"/>
              <a:buFont typeface="Raleway"/>
              <a:buAutoNum type="arabicPeriod"/>
            </a:pPr>
            <a:r>
              <a:rPr lang="en" sz="1350">
                <a:solidFill>
                  <a:srgbClr val="2E2E2E"/>
                </a:solidFill>
                <a:latin typeface="Raleway"/>
                <a:ea typeface="Raleway"/>
                <a:cs typeface="Raleway"/>
                <a:sym typeface="Raleway"/>
              </a:rPr>
              <a:t>The UI forwards users request to the server;</a:t>
            </a:r>
            <a:endParaRPr sz="1350">
              <a:solidFill>
                <a:srgbClr val="2E2E2E"/>
              </a:solidFill>
              <a:latin typeface="Raleway"/>
              <a:ea typeface="Raleway"/>
              <a:cs typeface="Raleway"/>
              <a:sym typeface="Raleway"/>
            </a:endParaRPr>
          </a:p>
          <a:p>
            <a:pPr indent="-314325" lvl="0" marL="457200" marR="25400" rtl="0" algn="l">
              <a:spcBef>
                <a:spcPts val="0"/>
              </a:spcBef>
              <a:spcAft>
                <a:spcPts val="0"/>
              </a:spcAft>
              <a:buClr>
                <a:srgbClr val="2E2E2E"/>
              </a:buClr>
              <a:buSzPts val="1350"/>
              <a:buFont typeface="Raleway"/>
              <a:buAutoNum type="arabicPeriod"/>
            </a:pPr>
            <a:r>
              <a:rPr lang="en" sz="1350">
                <a:solidFill>
                  <a:srgbClr val="2E2E2E"/>
                </a:solidFill>
                <a:latin typeface="Raleway"/>
                <a:ea typeface="Raleway"/>
                <a:cs typeface="Raleway"/>
                <a:sym typeface="Raleway"/>
              </a:rPr>
              <a:t>The server logs permissioned or revoked access in the blockchain component (BC); and</a:t>
            </a:r>
            <a:endParaRPr sz="1350">
              <a:solidFill>
                <a:srgbClr val="2E2E2E"/>
              </a:solidFill>
              <a:latin typeface="Raleway"/>
              <a:ea typeface="Raleway"/>
              <a:cs typeface="Raleway"/>
              <a:sym typeface="Raleway"/>
            </a:endParaRPr>
          </a:p>
          <a:p>
            <a:pPr indent="-314325" lvl="0" marL="457200" marR="25400" rtl="0" algn="l">
              <a:spcBef>
                <a:spcPts val="0"/>
              </a:spcBef>
              <a:spcAft>
                <a:spcPts val="0"/>
              </a:spcAft>
              <a:buClr>
                <a:srgbClr val="2E2E2E"/>
              </a:buClr>
              <a:buSzPts val="1350"/>
              <a:buFont typeface="Raleway"/>
              <a:buAutoNum type="arabicPeriod"/>
            </a:pPr>
            <a:r>
              <a:rPr lang="en" sz="1350">
                <a:solidFill>
                  <a:srgbClr val="2E2E2E"/>
                </a:solidFill>
                <a:latin typeface="Raleway"/>
                <a:ea typeface="Raleway"/>
                <a:cs typeface="Raleway"/>
                <a:sym typeface="Raleway"/>
              </a:rPr>
              <a:t>The server updates UI with proper response to notify the user.</a:t>
            </a:r>
            <a:endParaRPr sz="1350">
              <a:solidFill>
                <a:srgbClr val="2E2E2E"/>
              </a:solidFill>
              <a:latin typeface="Raleway"/>
              <a:ea typeface="Raleway"/>
              <a:cs typeface="Raleway"/>
              <a:sym typeface="Raleway"/>
            </a:endParaRPr>
          </a:p>
          <a:p>
            <a:pPr indent="0" lvl="0" marL="0" rtl="0" algn="l">
              <a:spcBef>
                <a:spcPts val="1800"/>
              </a:spcBef>
              <a:spcAft>
                <a:spcPts val="1600"/>
              </a:spcAft>
              <a:buNone/>
            </a:pPr>
            <a:r>
              <a:t/>
            </a:r>
            <a:endParaRPr/>
          </a:p>
        </p:txBody>
      </p:sp>
      <p:sp>
        <p:nvSpPr>
          <p:cNvPr id="241" name="Google Shape;241;p33"/>
          <p:cNvSpPr txBox="1"/>
          <p:nvPr/>
        </p:nvSpPr>
        <p:spPr>
          <a:xfrm>
            <a:off x="4745500" y="402700"/>
            <a:ext cx="4181400" cy="4419300"/>
          </a:xfrm>
          <a:prstGeom prst="rect">
            <a:avLst/>
          </a:prstGeom>
          <a:solidFill>
            <a:srgbClr val="FFF2CC"/>
          </a:solidFill>
          <a:ln>
            <a:noFill/>
          </a:ln>
        </p:spPr>
        <p:txBody>
          <a:bodyPr anchorCtr="0" anchor="t" bIns="91425" lIns="91425" spcFirstLastPara="1" rIns="91425" wrap="square" tIns="91425">
            <a:noAutofit/>
          </a:bodyPr>
          <a:lstStyle/>
          <a:p>
            <a:pPr indent="0" lvl="0" marL="228600" rtl="0" algn="l">
              <a:lnSpc>
                <a:spcPct val="115000"/>
              </a:lnSpc>
              <a:spcBef>
                <a:spcPts val="0"/>
              </a:spcBef>
              <a:spcAft>
                <a:spcPts val="0"/>
              </a:spcAft>
              <a:buNone/>
            </a:pPr>
            <a:r>
              <a:rPr lang="en" sz="1350">
                <a:solidFill>
                  <a:srgbClr val="2E2E2E"/>
                </a:solidFill>
                <a:latin typeface="Raleway"/>
                <a:ea typeface="Raleway"/>
                <a:cs typeface="Raleway"/>
                <a:sym typeface="Raleway"/>
              </a:rPr>
              <a:t>The workflow for accessing a data source is outlined in the following steps :</a:t>
            </a:r>
            <a:endParaRPr sz="1350">
              <a:solidFill>
                <a:srgbClr val="2E2E2E"/>
              </a:solidFill>
              <a:latin typeface="Raleway"/>
              <a:ea typeface="Raleway"/>
              <a:cs typeface="Raleway"/>
              <a:sym typeface="Raleway"/>
            </a:endParaRPr>
          </a:p>
          <a:p>
            <a:pPr indent="-314325" lvl="0" marL="457200" rtl="0" algn="l">
              <a:lnSpc>
                <a:spcPct val="115000"/>
              </a:lnSpc>
              <a:spcBef>
                <a:spcPts val="1800"/>
              </a:spcBef>
              <a:spcAft>
                <a:spcPts val="0"/>
              </a:spcAft>
              <a:buClr>
                <a:srgbClr val="2E2E2E"/>
              </a:buClr>
              <a:buSzPts val="1350"/>
              <a:buFont typeface="Raleway"/>
              <a:buAutoNum type="alphaUcPeriod"/>
            </a:pPr>
            <a:r>
              <a:rPr lang="en" sz="1350">
                <a:solidFill>
                  <a:srgbClr val="2E2E2E"/>
                </a:solidFill>
                <a:latin typeface="Raleway"/>
                <a:ea typeface="Raleway"/>
                <a:cs typeface="Raleway"/>
                <a:sym typeface="Raleway"/>
              </a:rPr>
              <a:t>The user first authenticates via the UI, and when successfully authenticated data access request can be input to the system;</a:t>
            </a:r>
            <a:endParaRPr sz="1350">
              <a:solidFill>
                <a:srgbClr val="2E2E2E"/>
              </a:solidFill>
              <a:latin typeface="Raleway"/>
              <a:ea typeface="Raleway"/>
              <a:cs typeface="Raleway"/>
              <a:sym typeface="Raleway"/>
            </a:endParaRPr>
          </a:p>
          <a:p>
            <a:pPr indent="-314325" lvl="0" marL="457200" rtl="0" algn="l">
              <a:lnSpc>
                <a:spcPct val="115000"/>
              </a:lnSpc>
              <a:spcBef>
                <a:spcPts val="0"/>
              </a:spcBef>
              <a:spcAft>
                <a:spcPts val="0"/>
              </a:spcAft>
              <a:buClr>
                <a:srgbClr val="2E2E2E"/>
              </a:buClr>
              <a:buSzPts val="1350"/>
              <a:buFont typeface="Raleway"/>
              <a:buAutoNum type="alphaUcPeriod"/>
            </a:pPr>
            <a:r>
              <a:rPr lang="en" sz="1350">
                <a:solidFill>
                  <a:srgbClr val="2E2E2E"/>
                </a:solidFill>
                <a:latin typeface="Raleway"/>
                <a:ea typeface="Raleway"/>
                <a:cs typeface="Raleway"/>
                <a:sym typeface="Raleway"/>
              </a:rPr>
              <a:t>UI forwards user's request to the server;</a:t>
            </a:r>
            <a:endParaRPr sz="1350">
              <a:solidFill>
                <a:srgbClr val="2E2E2E"/>
              </a:solidFill>
              <a:latin typeface="Raleway"/>
              <a:ea typeface="Raleway"/>
              <a:cs typeface="Raleway"/>
              <a:sym typeface="Raleway"/>
            </a:endParaRPr>
          </a:p>
          <a:p>
            <a:pPr indent="-314325" lvl="0" marL="457200" rtl="0" algn="l">
              <a:lnSpc>
                <a:spcPct val="115000"/>
              </a:lnSpc>
              <a:spcBef>
                <a:spcPts val="0"/>
              </a:spcBef>
              <a:spcAft>
                <a:spcPts val="0"/>
              </a:spcAft>
              <a:buClr>
                <a:srgbClr val="2E2E2E"/>
              </a:buClr>
              <a:buSzPts val="1350"/>
              <a:buFont typeface="Raleway"/>
              <a:buAutoNum type="alphaUcPeriod"/>
            </a:pPr>
            <a:r>
              <a:rPr lang="en" sz="1350">
                <a:solidFill>
                  <a:srgbClr val="2E2E2E"/>
                </a:solidFill>
                <a:latin typeface="Raleway"/>
                <a:ea typeface="Raleway"/>
                <a:cs typeface="Raleway"/>
                <a:sym typeface="Raleway"/>
              </a:rPr>
              <a:t>The server queries BC for current user's access token(s);</a:t>
            </a:r>
            <a:endParaRPr sz="1350">
              <a:solidFill>
                <a:srgbClr val="2E2E2E"/>
              </a:solidFill>
              <a:latin typeface="Raleway"/>
              <a:ea typeface="Raleway"/>
              <a:cs typeface="Raleway"/>
              <a:sym typeface="Raleway"/>
            </a:endParaRPr>
          </a:p>
          <a:p>
            <a:pPr indent="-314325" lvl="0" marL="457200" marR="25400" rtl="0" algn="l">
              <a:lnSpc>
                <a:spcPct val="115000"/>
              </a:lnSpc>
              <a:spcBef>
                <a:spcPts val="0"/>
              </a:spcBef>
              <a:spcAft>
                <a:spcPts val="0"/>
              </a:spcAft>
              <a:buClr>
                <a:srgbClr val="2E2E2E"/>
              </a:buClr>
              <a:buSzPts val="1350"/>
              <a:buFont typeface="Raleway"/>
              <a:buAutoNum type="alphaUcPeriod"/>
            </a:pPr>
            <a:r>
              <a:rPr lang="en" sz="1350">
                <a:solidFill>
                  <a:srgbClr val="2E2E2E"/>
                </a:solidFill>
                <a:latin typeface="Raleway"/>
                <a:ea typeface="Raleway"/>
                <a:cs typeface="Raleway"/>
                <a:sym typeface="Raleway"/>
              </a:rPr>
              <a:t>When permission is valid, the server decodes the access token(s) with correct keys supplied by user and uses the decrypted reference pointer to obtain actual data from the DB connector to the proper database;</a:t>
            </a:r>
            <a:endParaRPr sz="1350">
              <a:solidFill>
                <a:srgbClr val="2E2E2E"/>
              </a:solidFill>
              <a:latin typeface="Raleway"/>
              <a:ea typeface="Raleway"/>
              <a:cs typeface="Raleway"/>
              <a:sym typeface="Raleway"/>
            </a:endParaRPr>
          </a:p>
          <a:p>
            <a:pPr indent="-314325" lvl="0" marL="457200" rtl="0" algn="l">
              <a:lnSpc>
                <a:spcPct val="115000"/>
              </a:lnSpc>
              <a:spcBef>
                <a:spcPts val="0"/>
              </a:spcBef>
              <a:spcAft>
                <a:spcPts val="0"/>
              </a:spcAft>
              <a:buClr>
                <a:srgbClr val="2E2E2E"/>
              </a:buClr>
              <a:buSzPts val="1350"/>
              <a:buFont typeface="Raleway"/>
              <a:buAutoNum type="alphaUcPeriod"/>
            </a:pPr>
            <a:r>
              <a:rPr lang="en" sz="1350">
                <a:solidFill>
                  <a:srgbClr val="2E2E2E"/>
                </a:solidFill>
                <a:latin typeface="Raleway"/>
                <a:ea typeface="Raleway"/>
                <a:cs typeface="Raleway"/>
                <a:sym typeface="Raleway"/>
              </a:rPr>
              <a:t>When data has been retrieved from the data source via DB connector, the server updates UI to display data in a readable format.</a:t>
            </a:r>
            <a:endParaRPr sz="1350">
              <a:solidFill>
                <a:srgbClr val="2E2E2E"/>
              </a:solidFill>
              <a:latin typeface="Raleway"/>
              <a:ea typeface="Raleway"/>
              <a:cs typeface="Raleway"/>
              <a:sym typeface="Raleway"/>
            </a:endParaRPr>
          </a:p>
          <a:p>
            <a:pPr indent="0" lvl="0" marL="0" rtl="0" algn="l">
              <a:spcBef>
                <a:spcPts val="300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45" name="Shape 245"/>
        <p:cNvGrpSpPr/>
        <p:nvPr/>
      </p:nvGrpSpPr>
      <p:grpSpPr>
        <a:xfrm>
          <a:off x="0" y="0"/>
          <a:ext cx="0" cy="0"/>
          <a:chOff x="0" y="0"/>
          <a:chExt cx="0" cy="0"/>
        </a:xfrm>
      </p:grpSpPr>
      <p:pic>
        <p:nvPicPr>
          <p:cNvPr id="246" name="Google Shape;246;p34"/>
          <p:cNvPicPr preferRelativeResize="0"/>
          <p:nvPr/>
        </p:nvPicPr>
        <p:blipFill rotWithShape="1">
          <a:blip r:embed="rId3">
            <a:alphaModFix/>
          </a:blip>
          <a:srcRect b="69" l="0" r="0" t="69"/>
          <a:stretch/>
        </p:blipFill>
        <p:spPr>
          <a:xfrm>
            <a:off x="214375" y="188800"/>
            <a:ext cx="2551475" cy="1497400"/>
          </a:xfrm>
          <a:prstGeom prst="rect">
            <a:avLst/>
          </a:prstGeom>
          <a:noFill/>
          <a:ln>
            <a:noFill/>
          </a:ln>
        </p:spPr>
      </p:pic>
      <p:pic>
        <p:nvPicPr>
          <p:cNvPr id="247" name="Google Shape;247;p34"/>
          <p:cNvPicPr preferRelativeResize="0"/>
          <p:nvPr/>
        </p:nvPicPr>
        <p:blipFill>
          <a:blip r:embed="rId4">
            <a:alphaModFix/>
          </a:blip>
          <a:stretch>
            <a:fillRect/>
          </a:stretch>
        </p:blipFill>
        <p:spPr>
          <a:xfrm>
            <a:off x="3070500" y="1743450"/>
            <a:ext cx="1922151" cy="2150575"/>
          </a:xfrm>
          <a:prstGeom prst="rect">
            <a:avLst/>
          </a:prstGeom>
          <a:noFill/>
          <a:ln>
            <a:noFill/>
          </a:ln>
        </p:spPr>
      </p:pic>
      <p:pic>
        <p:nvPicPr>
          <p:cNvPr id="248" name="Google Shape;248;p34"/>
          <p:cNvPicPr preferRelativeResize="0"/>
          <p:nvPr/>
        </p:nvPicPr>
        <p:blipFill>
          <a:blip r:embed="rId5">
            <a:alphaModFix/>
          </a:blip>
          <a:stretch>
            <a:fillRect/>
          </a:stretch>
        </p:blipFill>
        <p:spPr>
          <a:xfrm>
            <a:off x="6468775" y="3420925"/>
            <a:ext cx="2675225" cy="1722575"/>
          </a:xfrm>
          <a:prstGeom prst="rect">
            <a:avLst/>
          </a:prstGeom>
          <a:noFill/>
          <a:ln>
            <a:noFill/>
          </a:ln>
        </p:spPr>
      </p:pic>
      <p:sp>
        <p:nvSpPr>
          <p:cNvPr id="249" name="Google Shape;249;p34"/>
          <p:cNvSpPr/>
          <p:nvPr/>
        </p:nvSpPr>
        <p:spPr>
          <a:xfrm>
            <a:off x="1795375" y="1516375"/>
            <a:ext cx="1019100" cy="3276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4949400" y="3869750"/>
            <a:ext cx="897600" cy="3276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txBox="1"/>
          <p:nvPr/>
        </p:nvSpPr>
        <p:spPr>
          <a:xfrm>
            <a:off x="4888750" y="570150"/>
            <a:ext cx="3493800" cy="17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a patient opts into the </a:t>
            </a:r>
            <a:r>
              <a:rPr lang="en">
                <a:latin typeface="Lato"/>
                <a:ea typeface="Lato"/>
                <a:cs typeface="Lato"/>
                <a:sym typeface="Lato"/>
              </a:rPr>
              <a:t>blockchain</a:t>
            </a:r>
            <a:r>
              <a:rPr lang="en">
                <a:latin typeface="Lato"/>
                <a:ea typeface="Lato"/>
                <a:cs typeface="Lato"/>
                <a:sym typeface="Lato"/>
              </a:rPr>
              <a:t> system for the first time ,the system administrator creates a </a:t>
            </a:r>
            <a:r>
              <a:rPr lang="en">
                <a:latin typeface="Lato"/>
                <a:ea typeface="Lato"/>
                <a:cs typeface="Lato"/>
                <a:sym typeface="Lato"/>
              </a:rPr>
              <a:t>blockchain</a:t>
            </a:r>
            <a:r>
              <a:rPr lang="en">
                <a:latin typeface="Lato"/>
                <a:ea typeface="Lato"/>
                <a:cs typeface="Lato"/>
                <a:sym typeface="Lato"/>
              </a:rPr>
              <a:t> account for the patient. The EHR of the patient will be stored in this blockchain account.</a:t>
            </a:r>
            <a:endParaRPr>
              <a:latin typeface="Lato"/>
              <a:ea typeface="Lato"/>
              <a:cs typeface="Lato"/>
              <a:sym typeface="Lato"/>
            </a:endParaRPr>
          </a:p>
        </p:txBody>
      </p:sp>
      <p:sp>
        <p:nvSpPr>
          <p:cNvPr id="252" name="Google Shape;252;p34"/>
          <p:cNvSpPr txBox="1"/>
          <p:nvPr/>
        </p:nvSpPr>
        <p:spPr>
          <a:xfrm>
            <a:off x="211800" y="3481575"/>
            <a:ext cx="2856000" cy="16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For any further visits of the patient to the same or a different hospital,he/she can grant the physicians access to EHR through this blockchain account.Thus patient can control with whom to share health records.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p:nvPr/>
        </p:nvSpPr>
        <p:spPr>
          <a:xfrm>
            <a:off x="621525" y="841950"/>
            <a:ext cx="1993200" cy="9339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Patient opts into blockchain  for the first time</a:t>
            </a:r>
            <a:endParaRPr/>
          </a:p>
        </p:txBody>
      </p:sp>
      <p:sp>
        <p:nvSpPr>
          <p:cNvPr id="258" name="Google Shape;258;p35"/>
          <p:cNvSpPr/>
          <p:nvPr/>
        </p:nvSpPr>
        <p:spPr>
          <a:xfrm>
            <a:off x="2828925" y="1318025"/>
            <a:ext cx="642900" cy="203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3520875" y="841950"/>
            <a:ext cx="2025300" cy="9339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Registers blockchain account,generates global  ID</a:t>
            </a:r>
            <a:endParaRPr/>
          </a:p>
        </p:txBody>
      </p:sp>
      <p:sp>
        <p:nvSpPr>
          <p:cNvPr id="260" name="Google Shape;260;p35"/>
          <p:cNvSpPr/>
          <p:nvPr/>
        </p:nvSpPr>
        <p:spPr>
          <a:xfrm>
            <a:off x="5734975" y="1318025"/>
            <a:ext cx="642900" cy="2037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6472250" y="841950"/>
            <a:ext cx="2299250" cy="933900"/>
          </a:xfrm>
          <a:prstGeom prst="flowChartProcess">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Hashing value is stored in the smart contracts with touchpoints &amp; EHR data is secured.</a:t>
            </a:r>
            <a:endParaRPr/>
          </a:p>
        </p:txBody>
      </p:sp>
      <p:sp>
        <p:nvSpPr>
          <p:cNvPr id="262" name="Google Shape;262;p35"/>
          <p:cNvSpPr txBox="1"/>
          <p:nvPr/>
        </p:nvSpPr>
        <p:spPr>
          <a:xfrm>
            <a:off x="2828850" y="1006875"/>
            <a:ext cx="6429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3" name="Google Shape;263;p35"/>
          <p:cNvSpPr txBox="1"/>
          <p:nvPr/>
        </p:nvSpPr>
        <p:spPr>
          <a:xfrm>
            <a:off x="2669875" y="715575"/>
            <a:ext cx="7854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Admin</a:t>
            </a:r>
            <a:endParaRPr>
              <a:latin typeface="Lato"/>
              <a:ea typeface="Lato"/>
              <a:cs typeface="Lato"/>
              <a:sym typeface="Lato"/>
            </a:endParaRPr>
          </a:p>
        </p:txBody>
      </p:sp>
      <p:sp>
        <p:nvSpPr>
          <p:cNvPr id="264" name="Google Shape;264;p35"/>
          <p:cNvSpPr/>
          <p:nvPr/>
        </p:nvSpPr>
        <p:spPr>
          <a:xfrm>
            <a:off x="7591650" y="2025850"/>
            <a:ext cx="231000" cy="9339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txBox="1"/>
          <p:nvPr/>
        </p:nvSpPr>
        <p:spPr>
          <a:xfrm>
            <a:off x="6879400" y="3209750"/>
            <a:ext cx="1892100" cy="1640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Facility is assigned an umbrella account through which physicians can access records with patients consent</a:t>
            </a:r>
            <a:endParaRPr>
              <a:latin typeface="Lato"/>
              <a:ea typeface="Lato"/>
              <a:cs typeface="Lato"/>
              <a:sym typeface="Lato"/>
            </a:endParaRPr>
          </a:p>
        </p:txBody>
      </p:sp>
      <p:sp>
        <p:nvSpPr>
          <p:cNvPr id="266" name="Google Shape;266;p35"/>
          <p:cNvSpPr/>
          <p:nvPr/>
        </p:nvSpPr>
        <p:spPr>
          <a:xfrm>
            <a:off x="5734975" y="3659375"/>
            <a:ext cx="1017900" cy="2037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4044488" y="3149150"/>
            <a:ext cx="1518000" cy="17619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Clinicians </a:t>
            </a:r>
            <a:r>
              <a:rPr lang="en"/>
              <a:t>receives</a:t>
            </a:r>
            <a:r>
              <a:rPr lang="en"/>
              <a:t> touchpoint list and selects relevant touchpoints.</a:t>
            </a:r>
            <a:endParaRPr/>
          </a:p>
        </p:txBody>
      </p:sp>
      <p:sp>
        <p:nvSpPr>
          <p:cNvPr id="268" name="Google Shape;268;p35"/>
          <p:cNvSpPr txBox="1"/>
          <p:nvPr/>
        </p:nvSpPr>
        <p:spPr>
          <a:xfrm>
            <a:off x="275550" y="2951825"/>
            <a:ext cx="1805100" cy="17619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Encryption and decryption takes place between the 2 nodes and upon establishing secure connection data is exchanged</a:t>
            </a:r>
            <a:endParaRPr>
              <a:latin typeface="Lato"/>
              <a:ea typeface="Lato"/>
              <a:cs typeface="Lato"/>
              <a:sym typeface="Lato"/>
            </a:endParaRPr>
          </a:p>
        </p:txBody>
      </p:sp>
      <p:sp>
        <p:nvSpPr>
          <p:cNvPr id="269" name="Google Shape;269;p35"/>
          <p:cNvSpPr/>
          <p:nvPr/>
        </p:nvSpPr>
        <p:spPr>
          <a:xfrm>
            <a:off x="2342125" y="3670325"/>
            <a:ext cx="1440900" cy="203700"/>
          </a:xfrm>
          <a:prstGeom prst="leftArrow">
            <a:avLst>
              <a:gd fmla="val 50000" name="adj1"/>
              <a:gd fmla="val 50000" name="adj2"/>
            </a:avLst>
          </a:prstGeom>
          <a:solidFill>
            <a:srgbClr val="1A99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txBox="1"/>
          <p:nvPr/>
        </p:nvSpPr>
        <p:spPr>
          <a:xfrm>
            <a:off x="7994100" y="1891600"/>
            <a:ext cx="1149900" cy="12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When patient visits another facility</a:t>
            </a:r>
            <a:endParaRPr>
              <a:latin typeface="Lato"/>
              <a:ea typeface="Lato"/>
              <a:cs typeface="Lato"/>
              <a:sym typeface="Lato"/>
            </a:endParaRPr>
          </a:p>
        </p:txBody>
      </p:sp>
      <p:sp>
        <p:nvSpPr>
          <p:cNvPr id="271" name="Google Shape;271;p35"/>
          <p:cNvSpPr txBox="1"/>
          <p:nvPr/>
        </p:nvSpPr>
        <p:spPr>
          <a:xfrm>
            <a:off x="2450250" y="2951825"/>
            <a:ext cx="1257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a:t>
            </a:r>
            <a:r>
              <a:rPr lang="en">
                <a:latin typeface="Lato"/>
                <a:ea typeface="Lato"/>
                <a:cs typeface="Lato"/>
                <a:sym typeface="Lato"/>
              </a:rPr>
              <a:t>elections sent to smart contract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needed?</a:t>
            </a:r>
            <a:endParaRPr/>
          </a:p>
        </p:txBody>
      </p:sp>
      <p:sp>
        <p:nvSpPr>
          <p:cNvPr id="143" name="Google Shape;143;p18"/>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F3F3F3"/>
              </a:buClr>
              <a:buSzPts val="1900"/>
              <a:buChar char="●"/>
            </a:pPr>
            <a:r>
              <a:rPr lang="en" sz="1700">
                <a:solidFill>
                  <a:srgbClr val="F3F3F3"/>
                </a:solidFill>
              </a:rPr>
              <a:t>To reduce the time required to access the patient’s prior records from the previous healthcare facilities.</a:t>
            </a:r>
            <a:endParaRPr sz="1700">
              <a:solidFill>
                <a:srgbClr val="F3F3F3"/>
              </a:solidFill>
            </a:endParaRPr>
          </a:p>
          <a:p>
            <a:pPr indent="-336550" lvl="0" marL="457200" rtl="0" algn="l">
              <a:lnSpc>
                <a:spcPct val="115000"/>
              </a:lnSpc>
              <a:spcBef>
                <a:spcPts val="0"/>
              </a:spcBef>
              <a:spcAft>
                <a:spcPts val="0"/>
              </a:spcAft>
              <a:buClr>
                <a:srgbClr val="F3F3F3"/>
              </a:buClr>
              <a:buSzPts val="1700"/>
              <a:buChar char="●"/>
            </a:pPr>
            <a:r>
              <a:rPr lang="en" sz="1700">
                <a:solidFill>
                  <a:srgbClr val="F3F3F3"/>
                </a:solidFill>
              </a:rPr>
              <a:t>For more interoperability and faster transfer of information .</a:t>
            </a:r>
            <a:endParaRPr sz="1700">
              <a:solidFill>
                <a:srgbClr val="F3F3F3"/>
              </a:solidFill>
            </a:endParaRPr>
          </a:p>
          <a:p>
            <a:pPr indent="-336550" lvl="0" marL="457200" rtl="0" algn="l">
              <a:lnSpc>
                <a:spcPct val="115000"/>
              </a:lnSpc>
              <a:spcBef>
                <a:spcPts val="0"/>
              </a:spcBef>
              <a:spcAft>
                <a:spcPts val="0"/>
              </a:spcAft>
              <a:buClr>
                <a:srgbClr val="F3F3F3"/>
              </a:buClr>
              <a:buSzPts val="1700"/>
              <a:buChar char="●"/>
            </a:pPr>
            <a:r>
              <a:rPr lang="en" sz="1700">
                <a:solidFill>
                  <a:srgbClr val="F3F3F3"/>
                </a:solidFill>
              </a:rPr>
              <a:t>For protecting the patient’s choice of his health records being accessible against his will.</a:t>
            </a:r>
            <a:endParaRPr sz="1700">
              <a:solidFill>
                <a:srgbClr val="F3F3F3"/>
              </a:solidFill>
            </a:endParaRPr>
          </a:p>
        </p:txBody>
      </p:sp>
      <p:pic>
        <p:nvPicPr>
          <p:cNvPr id="144" name="Google Shape;144;p18"/>
          <p:cNvPicPr preferRelativeResize="0"/>
          <p:nvPr/>
        </p:nvPicPr>
        <p:blipFill>
          <a:blip r:embed="rId3">
            <a:alphaModFix/>
          </a:blip>
          <a:stretch>
            <a:fillRect/>
          </a:stretch>
        </p:blipFill>
        <p:spPr>
          <a:xfrm>
            <a:off x="949950" y="2542200"/>
            <a:ext cx="1997651" cy="1997651"/>
          </a:xfrm>
          <a:prstGeom prst="rect">
            <a:avLst/>
          </a:prstGeom>
          <a:noFill/>
          <a:ln>
            <a:noFill/>
          </a:ln>
        </p:spPr>
      </p:pic>
      <p:sp>
        <p:nvSpPr>
          <p:cNvPr id="145" name="Google Shape;145;p18"/>
          <p:cNvSpPr txBox="1"/>
          <p:nvPr>
            <p:ph idx="2" type="body"/>
          </p:nvPr>
        </p:nvSpPr>
        <p:spPr>
          <a:xfrm>
            <a:off x="5174225" y="734775"/>
            <a:ext cx="3374400" cy="3643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F3F3F3"/>
              </a:buClr>
              <a:buSzPts val="1900"/>
              <a:buChar char="●"/>
            </a:pPr>
            <a:r>
              <a:rPr lang="en" sz="1700">
                <a:solidFill>
                  <a:srgbClr val="F3F3F3"/>
                </a:solidFill>
              </a:rPr>
              <a:t>To reduce the time required to access the patient’s prior records from the previous healthcare facilities.</a:t>
            </a:r>
            <a:endParaRPr sz="17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For more interoperability and faster transfer of information .</a:t>
            </a:r>
            <a:endParaRPr sz="1700">
              <a:solidFill>
                <a:srgbClr val="F3F3F3"/>
              </a:solidFill>
            </a:endParaRPr>
          </a:p>
          <a:p>
            <a:pPr indent="-336550" lvl="0" marL="457200" rtl="0" algn="l">
              <a:spcBef>
                <a:spcPts val="0"/>
              </a:spcBef>
              <a:spcAft>
                <a:spcPts val="0"/>
              </a:spcAft>
              <a:buClr>
                <a:srgbClr val="F3F3F3"/>
              </a:buClr>
              <a:buSzPts val="1700"/>
              <a:buChar char="●"/>
            </a:pPr>
            <a:r>
              <a:rPr lang="en" sz="1700">
                <a:solidFill>
                  <a:srgbClr val="F3F3F3"/>
                </a:solidFill>
              </a:rPr>
              <a:t>For protecting the patient’s choice of his health records being accessible against his will.</a:t>
            </a:r>
            <a:endParaRPr sz="1700">
              <a:solidFill>
                <a:srgbClr val="F3F3F3"/>
              </a:solidFill>
            </a:endParaRPr>
          </a:p>
          <a:p>
            <a:pPr indent="0" lvl="0" marL="0" rtl="0" algn="l">
              <a:spcBef>
                <a:spcPts val="1600"/>
              </a:spcBef>
              <a:spcAft>
                <a:spcPts val="1600"/>
              </a:spcAft>
              <a:buNone/>
            </a:pPr>
            <a:r>
              <a:t/>
            </a:r>
            <a:endParaRPr/>
          </a:p>
        </p:txBody>
      </p:sp>
      <p:pic>
        <p:nvPicPr>
          <p:cNvPr id="146" name="Google Shape;146;p18"/>
          <p:cNvPicPr preferRelativeResize="0"/>
          <p:nvPr/>
        </p:nvPicPr>
        <p:blipFill>
          <a:blip r:embed="rId4">
            <a:alphaModFix/>
          </a:blip>
          <a:stretch>
            <a:fillRect/>
          </a:stretch>
        </p:blipFill>
        <p:spPr>
          <a:xfrm>
            <a:off x="592675" y="2691518"/>
            <a:ext cx="3300900" cy="20273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idx="4294967295" type="title"/>
          </p:nvPr>
        </p:nvSpPr>
        <p:spPr>
          <a:xfrm>
            <a:off x="729450" y="463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Contracts</a:t>
            </a:r>
            <a:endParaRPr/>
          </a:p>
        </p:txBody>
      </p:sp>
      <p:sp>
        <p:nvSpPr>
          <p:cNvPr id="277" name="Google Shape;277;p36"/>
          <p:cNvSpPr txBox="1"/>
          <p:nvPr>
            <p:ph idx="4294967295" type="body"/>
          </p:nvPr>
        </p:nvSpPr>
        <p:spPr>
          <a:xfrm>
            <a:off x="729450" y="999150"/>
            <a:ext cx="3842400" cy="37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Raleway"/>
                <a:ea typeface="Raleway"/>
                <a:cs typeface="Raleway"/>
                <a:sym typeface="Raleway"/>
              </a:rPr>
              <a:t>Smart contracts are lines of code that are stored on a blockchain and automatically execute when predetermined terms and conditions are met.</a:t>
            </a:r>
            <a:endParaRPr sz="1400">
              <a:solidFill>
                <a:srgbClr val="000000"/>
              </a:solidFill>
              <a:highlight>
                <a:srgbClr val="FFFFFF"/>
              </a:highlight>
              <a:latin typeface="Raleway"/>
              <a:ea typeface="Raleway"/>
              <a:cs typeface="Raleway"/>
              <a:sym typeface="Raleway"/>
            </a:endParaRPr>
          </a:p>
          <a:p>
            <a:pPr indent="0" lvl="0" marL="0" rtl="0" algn="l">
              <a:spcBef>
                <a:spcPts val="1600"/>
              </a:spcBef>
              <a:spcAft>
                <a:spcPts val="0"/>
              </a:spcAft>
              <a:buNone/>
            </a:pPr>
            <a:r>
              <a:rPr lang="en" sz="1350">
                <a:solidFill>
                  <a:srgbClr val="000000"/>
                </a:solidFill>
                <a:highlight>
                  <a:srgbClr val="FFFFFF"/>
                </a:highlight>
                <a:latin typeface="Raleway"/>
                <a:ea typeface="Raleway"/>
                <a:cs typeface="Raleway"/>
                <a:sym typeface="Raleway"/>
              </a:rPr>
              <a:t>Smart contracts can store touchpoints, which contain brief information such as primary diagnosis and treatments for each visit. Clinicians can select from the touchpoint list to request appropriate data for the current visit instead of filtering information after receiving all the patient's previous records. Patients can also perform personalized segmentations on the touchpoints to select the information they would like to keep confidential.</a:t>
            </a:r>
            <a:endParaRPr sz="1400">
              <a:solidFill>
                <a:srgbClr val="000000"/>
              </a:solidFill>
              <a:highlight>
                <a:srgbClr val="FFFFFF"/>
              </a:highlight>
              <a:latin typeface="Raleway"/>
              <a:ea typeface="Raleway"/>
              <a:cs typeface="Raleway"/>
              <a:sym typeface="Raleway"/>
            </a:endParaRPr>
          </a:p>
          <a:p>
            <a:pPr indent="0" lvl="0" marL="0" rtl="0" algn="l">
              <a:spcBef>
                <a:spcPts val="1600"/>
              </a:spcBef>
              <a:spcAft>
                <a:spcPts val="1600"/>
              </a:spcAft>
              <a:buNone/>
            </a:pPr>
            <a:r>
              <a:t/>
            </a:r>
            <a:endParaRPr sz="1400">
              <a:solidFill>
                <a:srgbClr val="323232"/>
              </a:solidFill>
              <a:highlight>
                <a:srgbClr val="FFFFFF"/>
              </a:highlight>
              <a:latin typeface="Raleway"/>
              <a:ea typeface="Raleway"/>
              <a:cs typeface="Raleway"/>
              <a:sym typeface="Raleway"/>
            </a:endParaRPr>
          </a:p>
        </p:txBody>
      </p:sp>
      <p:pic>
        <p:nvPicPr>
          <p:cNvPr id="278" name="Google Shape;278;p36"/>
          <p:cNvPicPr preferRelativeResize="0"/>
          <p:nvPr/>
        </p:nvPicPr>
        <p:blipFill>
          <a:blip r:embed="rId3">
            <a:alphaModFix/>
          </a:blip>
          <a:stretch>
            <a:fillRect/>
          </a:stretch>
        </p:blipFill>
        <p:spPr>
          <a:xfrm>
            <a:off x="4961950" y="1482634"/>
            <a:ext cx="3748325" cy="22168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100"/>
              <a:t>Why it’s better than existing solutions </a:t>
            </a:r>
            <a:endParaRPr sz="3100"/>
          </a:p>
        </p:txBody>
      </p:sp>
      <p:sp>
        <p:nvSpPr>
          <p:cNvPr id="284" name="Google Shape;284;p37"/>
          <p:cNvSpPr/>
          <p:nvPr/>
        </p:nvSpPr>
        <p:spPr>
          <a:xfrm>
            <a:off x="3333175" y="2021450"/>
            <a:ext cx="1007100" cy="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sp>
        <p:nvSpPr>
          <p:cNvPr id="285" name="Google Shape;285;p37"/>
          <p:cNvSpPr/>
          <p:nvPr/>
        </p:nvSpPr>
        <p:spPr>
          <a:xfrm>
            <a:off x="4349404" y="2021462"/>
            <a:ext cx="1007100" cy="3003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sp>
        <p:nvSpPr>
          <p:cNvPr id="286" name="Google Shape;286;p37"/>
          <p:cNvSpPr/>
          <p:nvPr/>
        </p:nvSpPr>
        <p:spPr>
          <a:xfrm>
            <a:off x="5374762" y="2021462"/>
            <a:ext cx="2827800" cy="3003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a:ea typeface="Roboto"/>
                <a:cs typeface="Roboto"/>
                <a:sym typeface="Roboto"/>
              </a:rPr>
              <a:t>          </a:t>
            </a:r>
            <a:r>
              <a:rPr b="1" lang="en" sz="1300">
                <a:solidFill>
                  <a:srgbClr val="FFFFFF"/>
                </a:solidFill>
                <a:latin typeface="Roboto"/>
                <a:ea typeface="Roboto"/>
                <a:cs typeface="Roboto"/>
                <a:sym typeface="Roboto"/>
              </a:rPr>
              <a:t>Blockchain</a:t>
            </a:r>
            <a:r>
              <a:rPr b="1" lang="en" sz="1300">
                <a:solidFill>
                  <a:srgbClr val="FFFFFF"/>
                </a:solidFill>
                <a:latin typeface="Roboto"/>
                <a:ea typeface="Roboto"/>
                <a:cs typeface="Roboto"/>
                <a:sym typeface="Roboto"/>
              </a:rPr>
              <a:t> </a:t>
            </a:r>
            <a:endParaRPr b="1" sz="1300">
              <a:solidFill>
                <a:srgbClr val="FFFFFF"/>
              </a:solidFill>
              <a:latin typeface="Roboto"/>
              <a:ea typeface="Roboto"/>
              <a:cs typeface="Roboto"/>
              <a:sym typeface="Roboto"/>
            </a:endParaRPr>
          </a:p>
        </p:txBody>
      </p:sp>
      <p:sp>
        <p:nvSpPr>
          <p:cNvPr id="287" name="Google Shape;287;p37"/>
          <p:cNvSpPr/>
          <p:nvPr/>
        </p:nvSpPr>
        <p:spPr>
          <a:xfrm>
            <a:off x="943238" y="2021462"/>
            <a:ext cx="2380800" cy="3003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lt1"/>
                </a:solidFill>
                <a:latin typeface="Roboto"/>
                <a:ea typeface="Roboto"/>
                <a:cs typeface="Roboto"/>
                <a:sym typeface="Roboto"/>
              </a:rPr>
              <a:t>               </a:t>
            </a:r>
            <a:r>
              <a:rPr b="1" lang="en" sz="1300">
                <a:solidFill>
                  <a:schemeClr val="lt1"/>
                </a:solidFill>
                <a:latin typeface="Roboto"/>
                <a:ea typeface="Roboto"/>
                <a:cs typeface="Roboto"/>
                <a:sym typeface="Roboto"/>
              </a:rPr>
              <a:t>Traditional methods</a:t>
            </a:r>
            <a:endParaRPr b="1" sz="1900"/>
          </a:p>
        </p:txBody>
      </p:sp>
      <p:grpSp>
        <p:nvGrpSpPr>
          <p:cNvPr id="288" name="Google Shape;288;p37"/>
          <p:cNvGrpSpPr/>
          <p:nvPr/>
        </p:nvGrpSpPr>
        <p:grpSpPr>
          <a:xfrm>
            <a:off x="943261" y="3670650"/>
            <a:ext cx="7257489" cy="674450"/>
            <a:chOff x="943723" y="3098500"/>
            <a:chExt cx="7257489" cy="674450"/>
          </a:xfrm>
        </p:grpSpPr>
        <p:sp>
          <p:nvSpPr>
            <p:cNvPr id="289" name="Google Shape;289;p37"/>
            <p:cNvSpPr/>
            <p:nvPr/>
          </p:nvSpPr>
          <p:spPr>
            <a:xfrm>
              <a:off x="5373413" y="3098501"/>
              <a:ext cx="2827800" cy="67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aleway"/>
                  <a:ea typeface="Raleway"/>
                  <a:cs typeface="Raleway"/>
                  <a:sym typeface="Raleway"/>
                </a:rPr>
                <a:t>Smart contracts store touchpoints that are easily accessible</a:t>
              </a:r>
              <a:endParaRPr sz="1200">
                <a:solidFill>
                  <a:srgbClr val="FFFFFF"/>
                </a:solidFill>
                <a:latin typeface="Raleway"/>
                <a:ea typeface="Raleway"/>
                <a:cs typeface="Raleway"/>
                <a:sym typeface="Raleway"/>
              </a:endParaRPr>
            </a:p>
          </p:txBody>
        </p:sp>
        <p:sp>
          <p:nvSpPr>
            <p:cNvPr id="290" name="Google Shape;290;p37"/>
            <p:cNvSpPr/>
            <p:nvPr/>
          </p:nvSpPr>
          <p:spPr>
            <a:xfrm>
              <a:off x="943723" y="3098500"/>
              <a:ext cx="23799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1632122" y="3098513"/>
              <a:ext cx="6744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943723" y="3098513"/>
              <a:ext cx="6876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3335463" y="3098513"/>
              <a:ext cx="10071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354429" y="3098513"/>
              <a:ext cx="1007100" cy="6744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296" name="Google Shape;296;p37"/>
            <p:cNvSpPr/>
            <p:nvPr/>
          </p:nvSpPr>
          <p:spPr>
            <a:xfrm rot="-2700000">
              <a:off x="4705031" y="333639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3633813" y="3230513"/>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1636538" y="3098550"/>
              <a:ext cx="16872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Raleway"/>
                  <a:ea typeface="Raleway"/>
                  <a:cs typeface="Raleway"/>
                  <a:sym typeface="Raleway"/>
                </a:rPr>
                <a:t>Locating </a:t>
              </a:r>
              <a:r>
                <a:rPr lang="en" sz="1100">
                  <a:solidFill>
                    <a:srgbClr val="FFFFFF"/>
                  </a:solidFill>
                  <a:latin typeface="Raleway"/>
                  <a:ea typeface="Raleway"/>
                  <a:cs typeface="Raleway"/>
                  <a:sym typeface="Raleway"/>
                </a:rPr>
                <a:t>healthcare facilities to collect consented info.</a:t>
              </a:r>
              <a:r>
                <a:rPr lang="en" sz="1100">
                  <a:solidFill>
                    <a:srgbClr val="FFFFFF"/>
                  </a:solidFill>
                  <a:latin typeface="Raleway"/>
                  <a:ea typeface="Raleway"/>
                  <a:cs typeface="Raleway"/>
                  <a:sym typeface="Raleway"/>
                </a:rPr>
                <a:t> </a:t>
              </a:r>
              <a:endParaRPr sz="1100">
                <a:solidFill>
                  <a:srgbClr val="FFFFFF"/>
                </a:solidFill>
                <a:latin typeface="Raleway"/>
                <a:ea typeface="Raleway"/>
                <a:cs typeface="Raleway"/>
                <a:sym typeface="Raleway"/>
              </a:endParaRPr>
            </a:p>
          </p:txBody>
        </p:sp>
      </p:grpSp>
      <p:grpSp>
        <p:nvGrpSpPr>
          <p:cNvPr id="299" name="Google Shape;299;p37"/>
          <p:cNvGrpSpPr/>
          <p:nvPr/>
        </p:nvGrpSpPr>
        <p:grpSpPr>
          <a:xfrm>
            <a:off x="943261" y="2339250"/>
            <a:ext cx="7259289" cy="674413"/>
            <a:chOff x="943723" y="3783775"/>
            <a:chExt cx="7259289" cy="674413"/>
          </a:xfrm>
        </p:grpSpPr>
        <p:sp>
          <p:nvSpPr>
            <p:cNvPr id="300" name="Google Shape;300;p37"/>
            <p:cNvSpPr/>
            <p:nvPr/>
          </p:nvSpPr>
          <p:spPr>
            <a:xfrm>
              <a:off x="5375212" y="3783788"/>
              <a:ext cx="2827800" cy="67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aleway"/>
                  <a:ea typeface="Raleway"/>
                  <a:cs typeface="Raleway"/>
                  <a:sym typeface="Raleway"/>
                </a:rPr>
                <a:t>Public/Private key used to represent identities</a:t>
              </a:r>
              <a:endParaRPr sz="1300">
                <a:solidFill>
                  <a:srgbClr val="FFFFFF"/>
                </a:solidFill>
                <a:latin typeface="Raleway"/>
                <a:ea typeface="Raleway"/>
                <a:cs typeface="Raleway"/>
                <a:sym typeface="Raleway"/>
              </a:endParaRPr>
            </a:p>
          </p:txBody>
        </p:sp>
        <p:sp>
          <p:nvSpPr>
            <p:cNvPr id="301" name="Google Shape;301;p37"/>
            <p:cNvSpPr/>
            <p:nvPr/>
          </p:nvSpPr>
          <p:spPr>
            <a:xfrm>
              <a:off x="943723" y="3783775"/>
              <a:ext cx="2379900" cy="6744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1632122" y="3783788"/>
              <a:ext cx="6744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943723" y="3783788"/>
              <a:ext cx="6876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3335463" y="3783788"/>
              <a:ext cx="1007100" cy="6744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4354429" y="3783788"/>
              <a:ext cx="1007100" cy="6744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307" name="Google Shape;307;p37"/>
            <p:cNvSpPr/>
            <p:nvPr/>
          </p:nvSpPr>
          <p:spPr>
            <a:xfrm rot="-2700000">
              <a:off x="4705031" y="4021667"/>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3633813" y="3915788"/>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9" name="Google Shape;309;p37"/>
            <p:cNvSpPr/>
            <p:nvPr/>
          </p:nvSpPr>
          <p:spPr>
            <a:xfrm>
              <a:off x="1739075" y="378377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Identity matching is difficult</a:t>
              </a:r>
              <a:endParaRPr sz="1200">
                <a:solidFill>
                  <a:srgbClr val="FFFFFF"/>
                </a:solidFill>
                <a:latin typeface="Raleway"/>
                <a:ea typeface="Raleway"/>
                <a:cs typeface="Raleway"/>
                <a:sym typeface="Raleway"/>
              </a:endParaRPr>
            </a:p>
          </p:txBody>
        </p:sp>
      </p:grpSp>
      <p:grpSp>
        <p:nvGrpSpPr>
          <p:cNvPr id="310" name="Google Shape;310;p37"/>
          <p:cNvGrpSpPr/>
          <p:nvPr/>
        </p:nvGrpSpPr>
        <p:grpSpPr>
          <a:xfrm>
            <a:off x="945061" y="2996225"/>
            <a:ext cx="7257489" cy="674425"/>
            <a:chOff x="943723" y="4469050"/>
            <a:chExt cx="7257489" cy="674425"/>
          </a:xfrm>
        </p:grpSpPr>
        <p:sp>
          <p:nvSpPr>
            <p:cNvPr id="311" name="Google Shape;311;p37"/>
            <p:cNvSpPr/>
            <p:nvPr/>
          </p:nvSpPr>
          <p:spPr>
            <a:xfrm>
              <a:off x="5373412" y="4469063"/>
              <a:ext cx="2827800" cy="67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aleway"/>
                  <a:ea typeface="Raleway"/>
                  <a:cs typeface="Raleway"/>
                  <a:sym typeface="Raleway"/>
                </a:rPr>
                <a:t>Immutability feature ensures data consistency</a:t>
              </a:r>
              <a:endParaRPr sz="1200">
                <a:solidFill>
                  <a:srgbClr val="FFFFFF"/>
                </a:solidFill>
                <a:latin typeface="Raleway"/>
                <a:ea typeface="Raleway"/>
                <a:cs typeface="Raleway"/>
                <a:sym typeface="Raleway"/>
              </a:endParaRPr>
            </a:p>
          </p:txBody>
        </p:sp>
        <p:sp>
          <p:nvSpPr>
            <p:cNvPr id="312" name="Google Shape;312;p37"/>
            <p:cNvSpPr/>
            <p:nvPr/>
          </p:nvSpPr>
          <p:spPr>
            <a:xfrm>
              <a:off x="943723" y="4469050"/>
              <a:ext cx="23799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1632122" y="4469063"/>
              <a:ext cx="6744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943723" y="4469063"/>
              <a:ext cx="6876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3335463" y="4469063"/>
              <a:ext cx="10071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4354429" y="4469063"/>
              <a:ext cx="1007100" cy="6744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318" name="Google Shape;318;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3633813" y="4601063"/>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1739075" y="446907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Data inconsistency</a:t>
              </a:r>
              <a:endParaRPr sz="1200">
                <a:solidFill>
                  <a:srgbClr val="FFFFFF"/>
                </a:solidFill>
                <a:latin typeface="Raleway"/>
                <a:ea typeface="Raleway"/>
                <a:cs typeface="Raleway"/>
                <a:sym typeface="Raleway"/>
              </a:endParaRPr>
            </a:p>
          </p:txBody>
        </p:sp>
      </p:grpSp>
      <p:grpSp>
        <p:nvGrpSpPr>
          <p:cNvPr id="321" name="Google Shape;321;p37"/>
          <p:cNvGrpSpPr/>
          <p:nvPr/>
        </p:nvGrpSpPr>
        <p:grpSpPr>
          <a:xfrm>
            <a:off x="945061" y="4345125"/>
            <a:ext cx="7257489" cy="674413"/>
            <a:chOff x="943723" y="4469050"/>
            <a:chExt cx="7257489" cy="674413"/>
          </a:xfrm>
        </p:grpSpPr>
        <p:sp>
          <p:nvSpPr>
            <p:cNvPr id="322" name="Google Shape;322;p37"/>
            <p:cNvSpPr/>
            <p:nvPr/>
          </p:nvSpPr>
          <p:spPr>
            <a:xfrm>
              <a:off x="5373412" y="4469063"/>
              <a:ext cx="2827800" cy="67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 </a:t>
              </a:r>
              <a:r>
                <a:rPr lang="en" sz="1300">
                  <a:solidFill>
                    <a:srgbClr val="FFFFFF"/>
                  </a:solidFill>
                  <a:latin typeface="Raleway"/>
                  <a:ea typeface="Raleway"/>
                  <a:cs typeface="Raleway"/>
                  <a:sym typeface="Raleway"/>
                </a:rPr>
                <a:t>Unhackable peer to peer networks</a:t>
              </a:r>
              <a:endParaRPr sz="1300">
                <a:solidFill>
                  <a:srgbClr val="FFFFFF"/>
                </a:solidFill>
                <a:latin typeface="Raleway"/>
                <a:ea typeface="Raleway"/>
                <a:cs typeface="Raleway"/>
                <a:sym typeface="Raleway"/>
              </a:endParaRPr>
            </a:p>
          </p:txBody>
        </p:sp>
        <p:sp>
          <p:nvSpPr>
            <p:cNvPr id="323" name="Google Shape;323;p37"/>
            <p:cNvSpPr/>
            <p:nvPr/>
          </p:nvSpPr>
          <p:spPr>
            <a:xfrm>
              <a:off x="943723" y="4469050"/>
              <a:ext cx="23799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1632122" y="4469063"/>
              <a:ext cx="6744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943723" y="4469063"/>
              <a:ext cx="687600" cy="674400"/>
            </a:xfrm>
            <a:prstGeom prst="rtTriangl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3335463" y="4469063"/>
              <a:ext cx="10071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4354429" y="4469063"/>
              <a:ext cx="1007100" cy="6744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4</a:t>
              </a:r>
              <a:endParaRPr sz="1600">
                <a:solidFill>
                  <a:srgbClr val="FFFFFF"/>
                </a:solidFill>
                <a:latin typeface="Roboto"/>
                <a:ea typeface="Roboto"/>
                <a:cs typeface="Roboto"/>
                <a:sym typeface="Roboto"/>
              </a:endParaRPr>
            </a:p>
          </p:txBody>
        </p:sp>
        <p:sp>
          <p:nvSpPr>
            <p:cNvPr id="329" name="Google Shape;329;p37"/>
            <p:cNvSpPr/>
            <p:nvPr/>
          </p:nvSpPr>
          <p:spPr>
            <a:xfrm rot="-2700000">
              <a:off x="4705031" y="470694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3633813" y="4601063"/>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1741688" y="446905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a:ea typeface="Raleway"/>
                  <a:cs typeface="Raleway"/>
                  <a:sym typeface="Raleway"/>
                </a:rPr>
                <a:t>Security concerns</a:t>
              </a:r>
              <a:endParaRPr sz="1300">
                <a:solidFill>
                  <a:srgbClr val="FFFFFF"/>
                </a:solidFill>
                <a:latin typeface="Raleway"/>
                <a:ea typeface="Raleway"/>
                <a:cs typeface="Raleway"/>
                <a:sym typeface="Raleway"/>
              </a:endParaRPr>
            </a:p>
          </p:txBody>
        </p:sp>
      </p:grpSp>
      <p:sp>
        <p:nvSpPr>
          <p:cNvPr id="332" name="Google Shape;332;p37"/>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336" name="Shape 336"/>
        <p:cNvGrpSpPr/>
        <p:nvPr/>
      </p:nvGrpSpPr>
      <p:grpSpPr>
        <a:xfrm>
          <a:off x="0" y="0"/>
          <a:ext cx="0" cy="0"/>
          <a:chOff x="0" y="0"/>
          <a:chExt cx="0" cy="0"/>
        </a:xfrm>
      </p:grpSpPr>
      <p:sp>
        <p:nvSpPr>
          <p:cNvPr id="337" name="Google Shape;337;p38"/>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b="0"/>
          </a:p>
        </p:txBody>
      </p:sp>
      <p:sp>
        <p:nvSpPr>
          <p:cNvPr id="338" name="Google Shape;338;p38"/>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0" lang="en" sz="1600">
                <a:latin typeface="Lato"/>
                <a:ea typeface="Lato"/>
                <a:cs typeface="Lato"/>
                <a:sym typeface="Lato"/>
              </a:rPr>
              <a:t>We setup the framework for a practical blockchain system to achieve patient centric HIE. The framework involved:</a:t>
            </a:r>
            <a:endParaRPr b="0" sz="1600">
              <a:latin typeface="Lato"/>
              <a:ea typeface="Lato"/>
              <a:cs typeface="Lato"/>
              <a:sym typeface="Lato"/>
            </a:endParaRPr>
          </a:p>
          <a:p>
            <a:pPr indent="0" lvl="0" marL="457200" rtl="0" algn="l">
              <a:spcBef>
                <a:spcPts val="0"/>
              </a:spcBef>
              <a:spcAft>
                <a:spcPts val="0"/>
              </a:spcAft>
              <a:buNone/>
            </a:pPr>
            <a:r>
              <a:t/>
            </a:r>
            <a:endParaRPr b="0" sz="1600">
              <a:latin typeface="Lato"/>
              <a:ea typeface="Lato"/>
              <a:cs typeface="Lato"/>
              <a:sym typeface="Lato"/>
            </a:endParaRPr>
          </a:p>
          <a:p>
            <a:pPr indent="0" lvl="0" marL="457200" rtl="0" algn="l">
              <a:spcBef>
                <a:spcPts val="0"/>
              </a:spcBef>
              <a:spcAft>
                <a:spcPts val="0"/>
              </a:spcAft>
              <a:buNone/>
            </a:pPr>
            <a:r>
              <a:rPr b="0" lang="en" sz="1600">
                <a:latin typeface="Lato"/>
                <a:ea typeface="Lato"/>
                <a:cs typeface="Lato"/>
                <a:sym typeface="Lato"/>
              </a:rPr>
              <a:t>                        1)Blockchain </a:t>
            </a:r>
            <a:r>
              <a:rPr b="0" lang="en" sz="1600">
                <a:latin typeface="Lato"/>
                <a:ea typeface="Lato"/>
                <a:cs typeface="Lato"/>
                <a:sym typeface="Lato"/>
              </a:rPr>
              <a:t>adaptor</a:t>
            </a:r>
            <a:r>
              <a:rPr b="0" lang="en" sz="1600">
                <a:latin typeface="Lato"/>
                <a:ea typeface="Lato"/>
                <a:cs typeface="Lato"/>
                <a:sym typeface="Lato"/>
              </a:rPr>
              <a:t> setup</a:t>
            </a:r>
            <a:endParaRPr b="0" sz="1600">
              <a:latin typeface="Lato"/>
              <a:ea typeface="Lato"/>
              <a:cs typeface="Lato"/>
              <a:sym typeface="Lato"/>
            </a:endParaRPr>
          </a:p>
          <a:p>
            <a:pPr indent="0" lvl="0" marL="457200" rtl="0" algn="l">
              <a:spcBef>
                <a:spcPts val="0"/>
              </a:spcBef>
              <a:spcAft>
                <a:spcPts val="0"/>
              </a:spcAft>
              <a:buNone/>
            </a:pPr>
            <a:r>
              <a:rPr b="0" lang="en" sz="1600">
                <a:latin typeface="Lato"/>
                <a:ea typeface="Lato"/>
                <a:cs typeface="Lato"/>
                <a:sym typeface="Lato"/>
              </a:rPr>
              <a:t>                        2)Two layers of security settings</a:t>
            </a:r>
            <a:endParaRPr b="0" sz="1600">
              <a:latin typeface="Lato"/>
              <a:ea typeface="Lato"/>
              <a:cs typeface="Lato"/>
              <a:sym typeface="Lato"/>
            </a:endParaRPr>
          </a:p>
          <a:p>
            <a:pPr indent="0" lvl="0" marL="457200" rtl="0" algn="l">
              <a:spcBef>
                <a:spcPts val="0"/>
              </a:spcBef>
              <a:spcAft>
                <a:spcPts val="0"/>
              </a:spcAft>
              <a:buNone/>
            </a:pPr>
            <a:r>
              <a:rPr b="0" lang="en" sz="1600">
                <a:latin typeface="Lato"/>
                <a:ea typeface="Lato"/>
                <a:cs typeface="Lato"/>
                <a:sym typeface="Lato"/>
              </a:rPr>
              <a:t>	            3)Hashing mechanism for data consistency</a:t>
            </a:r>
            <a:endParaRPr b="0" sz="1600">
              <a:latin typeface="Lato"/>
              <a:ea typeface="Lato"/>
              <a:cs typeface="Lato"/>
              <a:sym typeface="Lato"/>
            </a:endParaRPr>
          </a:p>
          <a:p>
            <a:pPr indent="457200" lvl="0" marL="457200" rtl="0" algn="l">
              <a:spcBef>
                <a:spcPts val="0"/>
              </a:spcBef>
              <a:spcAft>
                <a:spcPts val="0"/>
              </a:spcAft>
              <a:buNone/>
            </a:pPr>
            <a:r>
              <a:rPr b="0" lang="en" sz="1600">
                <a:latin typeface="Lato"/>
                <a:ea typeface="Lato"/>
                <a:cs typeface="Lato"/>
                <a:sym typeface="Lato"/>
              </a:rPr>
              <a:t>	4)Personalized data segmentation to give patients control     </a:t>
            </a:r>
            <a:endParaRPr b="0" sz="1600">
              <a:latin typeface="Lato"/>
              <a:ea typeface="Lato"/>
              <a:cs typeface="Lato"/>
              <a:sym typeface="Lato"/>
            </a:endParaRPr>
          </a:p>
          <a:p>
            <a:pPr indent="457200" lvl="0" marL="457200" rtl="0" algn="l">
              <a:spcBef>
                <a:spcPts val="0"/>
              </a:spcBef>
              <a:spcAft>
                <a:spcPts val="0"/>
              </a:spcAft>
              <a:buNone/>
            </a:pPr>
            <a:r>
              <a:rPr b="0" lang="en" sz="1600">
                <a:latin typeface="Lato"/>
                <a:ea typeface="Lato"/>
                <a:cs typeface="Lato"/>
                <a:sym typeface="Lato"/>
              </a:rPr>
              <a:t>	5)Touchpoint selection for clinicians.</a:t>
            </a:r>
            <a:endParaRPr b="0"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44" name="Google Shape;344;p39"/>
          <p:cNvSpPr txBox="1"/>
          <p:nvPr/>
        </p:nvSpPr>
        <p:spPr>
          <a:xfrm>
            <a:off x="3299600" y="3008450"/>
            <a:ext cx="5373900" cy="1467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600">
                <a:solidFill>
                  <a:srgbClr val="FFFFFF"/>
                </a:solidFill>
                <a:latin typeface="Raleway"/>
                <a:ea typeface="Raleway"/>
                <a:cs typeface="Raleway"/>
                <a:sym typeface="Raleway"/>
              </a:rPr>
              <a:t>Team RANDOM</a:t>
            </a:r>
            <a:endParaRPr sz="26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4779175" y="382700"/>
            <a:ext cx="3943200" cy="4707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Char char="●"/>
            </a:pPr>
            <a:r>
              <a:rPr lang="en" sz="2000">
                <a:solidFill>
                  <a:srgbClr val="FFFFFF"/>
                </a:solidFill>
              </a:rPr>
              <a:t>The last few years witnessed tremendous developments in the field of healthcare technology</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Such as transition from paper medical records to electronic health records(EHR).</a:t>
            </a:r>
            <a:endParaRPr sz="2000">
              <a:solidFill>
                <a:srgbClr val="FFFFFF"/>
              </a:solidFill>
            </a:endParaRPr>
          </a:p>
          <a:p>
            <a:pPr indent="0" lvl="0" marL="457200" rtl="0" algn="l">
              <a:spcBef>
                <a:spcPts val="0"/>
              </a:spcBef>
              <a:spcAft>
                <a:spcPts val="0"/>
              </a:spcAft>
              <a:buNone/>
            </a:pPr>
            <a:r>
              <a:t/>
            </a:r>
            <a:endParaRPr sz="2000">
              <a:solidFill>
                <a:srgbClr val="FFFFFF"/>
              </a:solidFill>
            </a:endParaRPr>
          </a:p>
          <a:p>
            <a:pPr indent="-355600" lvl="0" marL="457200" rtl="0" algn="l">
              <a:spcBef>
                <a:spcPts val="0"/>
              </a:spcBef>
              <a:spcAft>
                <a:spcPts val="0"/>
              </a:spcAft>
              <a:buClr>
                <a:srgbClr val="FFFFFF"/>
              </a:buClr>
              <a:buSzPts val="2000"/>
              <a:buChar char="●"/>
            </a:pPr>
            <a:r>
              <a:rPr lang="en" sz="2000">
                <a:solidFill>
                  <a:srgbClr val="FFFFFF"/>
                </a:solidFill>
              </a:rPr>
              <a:t>However a patient centred health information exchange (HIE) system remains a challenge.</a:t>
            </a:r>
            <a:endParaRPr sz="2000">
              <a:solidFill>
                <a:srgbClr val="FFFFFF"/>
              </a:solidFill>
            </a:endParaRPr>
          </a:p>
        </p:txBody>
      </p:sp>
      <p:sp>
        <p:nvSpPr>
          <p:cNvPr id="152" name="Google Shape;152;p1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9"/>
          <p:cNvPicPr preferRelativeResize="0"/>
          <p:nvPr/>
        </p:nvPicPr>
        <p:blipFill rotWithShape="1">
          <a:blip r:embed="rId3">
            <a:alphaModFix/>
          </a:blip>
          <a:srcRect b="2821" l="0" r="0" t="2821"/>
          <a:stretch/>
        </p:blipFill>
        <p:spPr>
          <a:xfrm>
            <a:off x="141675" y="1384700"/>
            <a:ext cx="4285075" cy="3073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nvSpPr>
        <p:spPr>
          <a:xfrm>
            <a:off x="0" y="0"/>
            <a:ext cx="4572000" cy="5143500"/>
          </a:xfrm>
          <a:prstGeom prst="rect">
            <a:avLst/>
          </a:prstGeom>
          <a:solidFill>
            <a:srgbClr val="66BDC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r>
              <a:rPr b="1" lang="en" sz="3500">
                <a:solidFill>
                  <a:srgbClr val="FFFFFF"/>
                </a:solidFill>
                <a:latin typeface="Lato"/>
                <a:ea typeface="Lato"/>
                <a:cs typeface="Lato"/>
                <a:sym typeface="Lato"/>
              </a:rPr>
              <a:t>M</a:t>
            </a:r>
            <a:r>
              <a:rPr b="1" lang="en" sz="3500">
                <a:solidFill>
                  <a:srgbClr val="FFFFFF"/>
                </a:solidFill>
                <a:latin typeface="Lato"/>
                <a:ea typeface="Lato"/>
                <a:cs typeface="Lato"/>
                <a:sym typeface="Lato"/>
              </a:rPr>
              <a:t>AJOR BARRIERS </a:t>
            </a:r>
            <a:endParaRPr b="1" sz="3500">
              <a:solidFill>
                <a:srgbClr val="FFFFFF"/>
              </a:solidFill>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
        <p:nvSpPr>
          <p:cNvPr id="159" name="Google Shape;159;p20"/>
          <p:cNvSpPr txBox="1"/>
          <p:nvPr>
            <p:ph idx="2" type="body"/>
          </p:nvPr>
        </p:nvSpPr>
        <p:spPr>
          <a:xfrm>
            <a:off x="5174225" y="1071575"/>
            <a:ext cx="3374400" cy="3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The major barriers to a patient-centered health information exchange system are:</a:t>
            </a:r>
            <a:endParaRPr b="1" sz="1700">
              <a:solidFill>
                <a:schemeClr val="dk1"/>
              </a:solidFill>
            </a:endParaRPr>
          </a:p>
          <a:p>
            <a:pPr indent="-317500" lvl="0" marL="457200" rtl="0" algn="l">
              <a:spcBef>
                <a:spcPts val="1000"/>
              </a:spcBef>
              <a:spcAft>
                <a:spcPts val="0"/>
              </a:spcAft>
              <a:buSzPts val="1400"/>
              <a:buChar char="●"/>
            </a:pPr>
            <a:r>
              <a:rPr lang="en" sz="1400"/>
              <a:t>Incomplete information</a:t>
            </a:r>
            <a:endParaRPr sz="1400"/>
          </a:p>
          <a:p>
            <a:pPr indent="-317500" lvl="0" marL="457200" rtl="0" algn="l">
              <a:spcBef>
                <a:spcPts val="0"/>
              </a:spcBef>
              <a:spcAft>
                <a:spcPts val="0"/>
              </a:spcAft>
              <a:buSzPts val="1400"/>
              <a:buChar char="●"/>
            </a:pPr>
            <a:r>
              <a:rPr lang="en" sz="1400"/>
              <a:t>Data breaches caused by unauthorized access of patients health records</a:t>
            </a:r>
            <a:endParaRPr sz="1400"/>
          </a:p>
          <a:p>
            <a:pPr indent="-317500" lvl="0" marL="457200" rtl="0" algn="l">
              <a:spcBef>
                <a:spcPts val="0"/>
              </a:spcBef>
              <a:spcAft>
                <a:spcPts val="0"/>
              </a:spcAft>
              <a:buSzPts val="1400"/>
              <a:buChar char="●"/>
            </a:pPr>
            <a:r>
              <a:rPr lang="en" sz="1400"/>
              <a:t>Security and privacy concerns that may result in consequences</a:t>
            </a:r>
            <a:endParaRPr sz="1400"/>
          </a:p>
          <a:p>
            <a:pPr indent="-317500" lvl="0" marL="457200" rtl="0" algn="l">
              <a:spcBef>
                <a:spcPts val="0"/>
              </a:spcBef>
              <a:spcAft>
                <a:spcPts val="0"/>
              </a:spcAft>
              <a:buSzPts val="1400"/>
              <a:buChar char="●"/>
            </a:pPr>
            <a:r>
              <a:rPr lang="en" sz="1400"/>
              <a:t>Data inconsistency.</a:t>
            </a:r>
            <a:endParaRPr sz="1400"/>
          </a:p>
          <a:p>
            <a:pPr indent="0" lvl="0" marL="0" rtl="0" algn="l">
              <a:lnSpc>
                <a:spcPct val="115000"/>
              </a:lnSpc>
              <a:spcBef>
                <a:spcPts val="1600"/>
              </a:spcBef>
              <a:spcAft>
                <a:spcPts val="1600"/>
              </a:spcAft>
              <a:buNone/>
            </a:pPr>
            <a:r>
              <a:t/>
            </a:r>
            <a:endParaRPr sz="1400"/>
          </a:p>
        </p:txBody>
      </p:sp>
      <p:pic>
        <p:nvPicPr>
          <p:cNvPr id="160" name="Google Shape;160;p20"/>
          <p:cNvPicPr preferRelativeResize="0"/>
          <p:nvPr/>
        </p:nvPicPr>
        <p:blipFill>
          <a:blip r:embed="rId3">
            <a:alphaModFix/>
          </a:blip>
          <a:stretch>
            <a:fillRect/>
          </a:stretch>
        </p:blipFill>
        <p:spPr>
          <a:xfrm>
            <a:off x="0" y="2265600"/>
            <a:ext cx="4572000" cy="287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30000" y="1352625"/>
            <a:ext cx="3300900" cy="3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ENABLING A PATIENT CENTERED HEALTH INFORMATION EXCHANGE SYSTEM.</a:t>
            </a:r>
            <a:endParaRPr sz="3000"/>
          </a:p>
        </p:txBody>
      </p:sp>
      <p:sp>
        <p:nvSpPr>
          <p:cNvPr id="166" name="Google Shape;166;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Through this project we provide a feasible solution to these challenges by utilizing the unique features of blockchain </a:t>
            </a:r>
            <a:endParaRPr b="1" sz="1600">
              <a:solidFill>
                <a:schemeClr val="dk1"/>
              </a:solidFill>
            </a:endParaRPr>
          </a:p>
          <a:p>
            <a:pPr indent="0" lvl="0" marL="0" rtl="0" algn="l">
              <a:lnSpc>
                <a:spcPct val="115000"/>
              </a:lnSpc>
              <a:spcBef>
                <a:spcPts val="1000"/>
              </a:spcBef>
              <a:spcAft>
                <a:spcPts val="1600"/>
              </a:spcAft>
              <a:buNone/>
            </a:pPr>
            <a:r>
              <a:t/>
            </a:r>
            <a:endParaRPr/>
          </a:p>
        </p:txBody>
      </p:sp>
      <p:pic>
        <p:nvPicPr>
          <p:cNvPr id="167" name="Google Shape;167;p21"/>
          <p:cNvPicPr preferRelativeResize="0"/>
          <p:nvPr/>
        </p:nvPicPr>
        <p:blipFill>
          <a:blip r:embed="rId3">
            <a:alphaModFix/>
          </a:blip>
          <a:stretch>
            <a:fillRect/>
          </a:stretch>
        </p:blipFill>
        <p:spPr>
          <a:xfrm>
            <a:off x="5174225" y="2786075"/>
            <a:ext cx="3678350" cy="220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22"/>
          <p:cNvSpPr txBox="1"/>
          <p:nvPr>
            <p:ph idx="4294967295" type="title"/>
          </p:nvPr>
        </p:nvSpPr>
        <p:spPr>
          <a:xfrm>
            <a:off x="4600800" y="612300"/>
            <a:ext cx="45432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 </a:t>
            </a:r>
            <a:r>
              <a:rPr lang="en" sz="3200">
                <a:solidFill>
                  <a:schemeClr val="accent1"/>
                </a:solidFill>
              </a:rPr>
              <a:t>WHY BLOCKCHAIN?</a:t>
            </a:r>
            <a:endParaRPr sz="3200">
              <a:solidFill>
                <a:schemeClr val="accent1"/>
              </a:solidFill>
            </a:endParaRPr>
          </a:p>
        </p:txBody>
      </p:sp>
      <p:sp>
        <p:nvSpPr>
          <p:cNvPr id="173" name="Google Shape;173;p22"/>
          <p:cNvSpPr txBox="1"/>
          <p:nvPr>
            <p:ph idx="4294967295" type="body"/>
          </p:nvPr>
        </p:nvSpPr>
        <p:spPr>
          <a:xfrm>
            <a:off x="0" y="0"/>
            <a:ext cx="4491000" cy="5143500"/>
          </a:xfrm>
          <a:prstGeom prst="rect">
            <a:avLst/>
          </a:prstGeom>
          <a:solidFill>
            <a:schemeClr val="accent1"/>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Blockchain is a specific type of database.</a:t>
            </a:r>
            <a:endParaRPr sz="1500">
              <a:solidFill>
                <a:srgbClr val="FFFFFF"/>
              </a:solidFill>
              <a:latin typeface="Raleway"/>
              <a:ea typeface="Raleway"/>
              <a:cs typeface="Raleway"/>
              <a:sym typeface="Raleway"/>
            </a:endParaRPr>
          </a:p>
          <a:p>
            <a:pPr indent="-323850" lvl="0" marL="457200" rtl="0" algn="l">
              <a:spcBef>
                <a:spcPts val="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It differs from a typical database in the way it stores information; blockchains store data in blocks that are then chained together. </a:t>
            </a:r>
            <a:endParaRPr sz="1500">
              <a:solidFill>
                <a:srgbClr val="FFFFFF"/>
              </a:solidFill>
              <a:latin typeface="Raleway"/>
              <a:ea typeface="Raleway"/>
              <a:cs typeface="Raleway"/>
              <a:sym typeface="Raleway"/>
            </a:endParaRPr>
          </a:p>
          <a:p>
            <a:pPr indent="-323850" lvl="0" marL="457200" rtl="0" algn="l">
              <a:spcBef>
                <a:spcPts val="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As new data comes in, it is entered into a fresh block. Once the block is filled with data it is chained onto the previous block, which makes the data chained together in chronological order.</a:t>
            </a:r>
            <a:endParaRPr sz="1500">
              <a:solidFill>
                <a:srgbClr val="FFFFFF"/>
              </a:solidFill>
              <a:latin typeface="Raleway"/>
              <a:ea typeface="Raleway"/>
              <a:cs typeface="Raleway"/>
              <a:sym typeface="Raleway"/>
            </a:endParaRPr>
          </a:p>
          <a:p>
            <a:pPr indent="-323850" lvl="0" marL="457200" rtl="0" algn="l">
              <a:spcBef>
                <a:spcPts val="0"/>
              </a:spcBef>
              <a:spcAft>
                <a:spcPts val="0"/>
              </a:spcAft>
              <a:buClr>
                <a:srgbClr val="FFFFFF"/>
              </a:buClr>
              <a:buSzPts val="1500"/>
              <a:buFont typeface="Raleway"/>
              <a:buChar char="●"/>
            </a:pPr>
            <a:r>
              <a:rPr lang="en" sz="1500">
                <a:solidFill>
                  <a:srgbClr val="FFFFFF"/>
                </a:solidFill>
                <a:latin typeface="Raleway"/>
                <a:ea typeface="Raleway"/>
                <a:cs typeface="Raleway"/>
                <a:sym typeface="Raleway"/>
              </a:rPr>
              <a:t>Decentralized blockchains are immutable, which means that the data entered is irreversible.</a:t>
            </a:r>
            <a:endParaRPr sz="1500">
              <a:solidFill>
                <a:srgbClr val="FFFFFF"/>
              </a:solidFill>
              <a:latin typeface="Raleway"/>
              <a:ea typeface="Raleway"/>
              <a:cs typeface="Raleway"/>
              <a:sym typeface="Raleway"/>
            </a:endParaRPr>
          </a:p>
          <a:p>
            <a:pPr indent="0" lvl="0" marL="0" rtl="0" algn="l">
              <a:spcBef>
                <a:spcPts val="0"/>
              </a:spcBef>
              <a:spcAft>
                <a:spcPts val="1600"/>
              </a:spcAft>
              <a:buNone/>
            </a:pPr>
            <a:r>
              <a:t/>
            </a:r>
            <a:endParaRPr>
              <a:solidFill>
                <a:srgbClr val="FFFFFF"/>
              </a:solidFill>
            </a:endParaRPr>
          </a:p>
        </p:txBody>
      </p:sp>
      <p:pic>
        <p:nvPicPr>
          <p:cNvPr id="174" name="Google Shape;174;p22"/>
          <p:cNvPicPr preferRelativeResize="0"/>
          <p:nvPr/>
        </p:nvPicPr>
        <p:blipFill>
          <a:blip r:embed="rId3">
            <a:alphaModFix/>
          </a:blip>
          <a:stretch>
            <a:fillRect/>
          </a:stretch>
        </p:blipFill>
        <p:spPr>
          <a:xfrm>
            <a:off x="4760250" y="1469575"/>
            <a:ext cx="3952150" cy="3449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730000" y="1318650"/>
            <a:ext cx="3300900" cy="32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USING BLOCKCHAIN TO STORE  INFORMATION</a:t>
            </a:r>
            <a:endParaRPr/>
          </a:p>
        </p:txBody>
      </p:sp>
      <p:sp>
        <p:nvSpPr>
          <p:cNvPr id="180" name="Google Shape;180;p23"/>
          <p:cNvSpPr txBox="1"/>
          <p:nvPr>
            <p:ph idx="2" type="body"/>
          </p:nvPr>
        </p:nvSpPr>
        <p:spPr>
          <a:xfrm>
            <a:off x="5067050" y="567925"/>
            <a:ext cx="3374400" cy="38103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Blockchain is a decentralized, (distributed ledger) means of storing data, thus the need for a centralized repository or cloud storage is overcome</a:t>
            </a:r>
            <a:endParaRPr sz="1500"/>
          </a:p>
          <a:p>
            <a:pPr indent="-323850" lvl="0" marL="457200" rtl="0" algn="l">
              <a:spcBef>
                <a:spcPts val="0"/>
              </a:spcBef>
              <a:spcAft>
                <a:spcPts val="0"/>
              </a:spcAft>
              <a:buSzPts val="1500"/>
              <a:buChar char="●"/>
            </a:pPr>
            <a:r>
              <a:rPr lang="en" sz="1500"/>
              <a:t>Data once entered cannot be tampered with (it is “unhackable”)</a:t>
            </a:r>
            <a:endParaRPr sz="1500"/>
          </a:p>
          <a:p>
            <a:pPr indent="-323850" lvl="0" marL="457200" rtl="0" algn="l">
              <a:spcBef>
                <a:spcPts val="0"/>
              </a:spcBef>
              <a:spcAft>
                <a:spcPts val="0"/>
              </a:spcAft>
              <a:buSzPts val="1500"/>
              <a:buChar char="●"/>
            </a:pPr>
            <a:r>
              <a:rPr lang="en" sz="1500"/>
              <a:t>Privacy and security is ensured</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24"/>
          <p:cNvSpPr txBox="1"/>
          <p:nvPr/>
        </p:nvSpPr>
        <p:spPr>
          <a:xfrm>
            <a:off x="416475" y="2204350"/>
            <a:ext cx="8350500" cy="2678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To overcome the current barriers to a patient centred HIE , blockchain technology can be utilised.</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We propose a blockchain model to protect the data security and patient’s privacy and provide patients full control over their health records.</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Utilising smart contract </a:t>
            </a:r>
            <a:r>
              <a:rPr lang="en" sz="1700">
                <a:solidFill>
                  <a:srgbClr val="FFFFFF"/>
                </a:solidFill>
                <a:latin typeface="Lato"/>
                <a:ea typeface="Lato"/>
                <a:cs typeface="Lato"/>
                <a:sym typeface="Lato"/>
              </a:rPr>
              <a:t>features</a:t>
            </a:r>
            <a:r>
              <a:rPr lang="en" sz="1700">
                <a:solidFill>
                  <a:srgbClr val="FFFFFF"/>
                </a:solidFill>
                <a:latin typeface="Lato"/>
                <a:ea typeface="Lato"/>
                <a:cs typeface="Lato"/>
                <a:sym typeface="Lato"/>
              </a:rPr>
              <a:t> (a programmable self executing protocol running on   blockchain), personalizing  data segmentation and an allowed list for doctors to access data, this model achieves patient centric HIE.</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0" name="Shape 190"/>
        <p:cNvGrpSpPr/>
        <p:nvPr/>
      </p:nvGrpSpPr>
      <p:grpSpPr>
        <a:xfrm>
          <a:off x="0" y="0"/>
          <a:ext cx="0" cy="0"/>
          <a:chOff x="0" y="0"/>
          <a:chExt cx="0" cy="0"/>
        </a:xfrm>
      </p:grpSpPr>
      <p:sp>
        <p:nvSpPr>
          <p:cNvPr id="191" name="Google Shape;19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Solution description</a:t>
            </a:r>
            <a:endParaRPr sz="4300"/>
          </a:p>
        </p:txBody>
      </p:sp>
      <p:sp>
        <p:nvSpPr>
          <p:cNvPr id="192" name="Google Shape;192;p25"/>
          <p:cNvSpPr txBox="1"/>
          <p:nvPr>
            <p:ph idx="1" type="body"/>
          </p:nvPr>
        </p:nvSpPr>
        <p:spPr>
          <a:xfrm>
            <a:off x="729450" y="2078875"/>
            <a:ext cx="7688700" cy="2819700"/>
          </a:xfrm>
          <a:prstGeom prst="rect">
            <a:avLst/>
          </a:prstGeom>
          <a:solidFill>
            <a:srgbClr val="FFFFFF"/>
          </a:solidFill>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Raleway"/>
              <a:buChar char="●"/>
            </a:pPr>
            <a:r>
              <a:rPr lang="en" sz="1250">
                <a:solidFill>
                  <a:srgbClr val="000000"/>
                </a:solidFill>
                <a:highlight>
                  <a:srgbClr val="FFFFFF"/>
                </a:highlight>
                <a:latin typeface="Raleway"/>
                <a:ea typeface="Raleway"/>
                <a:cs typeface="Raleway"/>
                <a:sym typeface="Raleway"/>
              </a:rPr>
              <a:t>We propose a private Ethereum blockchain system with multiple smart-contract functions. </a:t>
            </a:r>
            <a:endParaRPr sz="1250">
              <a:solidFill>
                <a:srgbClr val="000000"/>
              </a:solidFill>
              <a:highlight>
                <a:srgbClr val="FFFFFF"/>
              </a:highlight>
              <a:latin typeface="Raleway"/>
              <a:ea typeface="Raleway"/>
              <a:cs typeface="Raleway"/>
              <a:sym typeface="Raleway"/>
            </a:endParaRPr>
          </a:p>
          <a:p>
            <a:pPr indent="-307975" lvl="0" marL="457200" rtl="0" algn="l">
              <a:lnSpc>
                <a:spcPct val="150000"/>
              </a:lnSpc>
              <a:spcBef>
                <a:spcPts val="0"/>
              </a:spcBef>
              <a:spcAft>
                <a:spcPts val="0"/>
              </a:spcAft>
              <a:buClr>
                <a:srgbClr val="000000"/>
              </a:buClr>
              <a:buSzPts val="1250"/>
              <a:buFont typeface="Raleway"/>
              <a:buChar char="●"/>
            </a:pPr>
            <a:r>
              <a:rPr lang="en" sz="1250">
                <a:solidFill>
                  <a:srgbClr val="000000"/>
                </a:solidFill>
                <a:highlight>
                  <a:srgbClr val="FFFFFF"/>
                </a:highlight>
                <a:latin typeface="Raleway"/>
                <a:ea typeface="Raleway"/>
                <a:cs typeface="Raleway"/>
                <a:sym typeface="Raleway"/>
              </a:rPr>
              <a:t>The system architecture contains two modules: </a:t>
            </a:r>
            <a:endParaRPr sz="1250">
              <a:solidFill>
                <a:srgbClr val="000000"/>
              </a:solidFill>
              <a:highlight>
                <a:srgbClr val="FFFFFF"/>
              </a:highlight>
              <a:latin typeface="Raleway"/>
              <a:ea typeface="Raleway"/>
              <a:cs typeface="Raleway"/>
              <a:sym typeface="Raleway"/>
            </a:endParaRPr>
          </a:p>
          <a:p>
            <a:pPr indent="-307975" lvl="0" marL="457200" rtl="0" algn="l">
              <a:lnSpc>
                <a:spcPct val="150000"/>
              </a:lnSpc>
              <a:spcBef>
                <a:spcPts val="0"/>
              </a:spcBef>
              <a:spcAft>
                <a:spcPts val="0"/>
              </a:spcAft>
              <a:buClr>
                <a:srgbClr val="000000"/>
              </a:buClr>
              <a:buSzPts val="1250"/>
              <a:buFont typeface="Georgia"/>
              <a:buChar char="●"/>
            </a:pPr>
            <a:r>
              <a:rPr lang="en" sz="1250">
                <a:solidFill>
                  <a:srgbClr val="000000"/>
                </a:solidFill>
                <a:highlight>
                  <a:srgbClr val="FFFFFF"/>
                </a:highlight>
                <a:latin typeface="Raleway"/>
                <a:ea typeface="Raleway"/>
                <a:cs typeface="Raleway"/>
                <a:sym typeface="Raleway"/>
              </a:rPr>
              <a:t>(1) </a:t>
            </a:r>
            <a:r>
              <a:rPr b="1" lang="en" sz="1250">
                <a:solidFill>
                  <a:schemeClr val="accent3"/>
                </a:solidFill>
                <a:highlight>
                  <a:srgbClr val="FFFFFF"/>
                </a:highlight>
                <a:latin typeface="Raleway"/>
                <a:ea typeface="Raleway"/>
                <a:cs typeface="Raleway"/>
                <a:sym typeface="Raleway"/>
              </a:rPr>
              <a:t>The Linkage module:</a:t>
            </a:r>
            <a:r>
              <a:rPr lang="en" sz="1250">
                <a:solidFill>
                  <a:srgbClr val="000000"/>
                </a:solidFill>
                <a:highlight>
                  <a:srgbClr val="FFFFFF"/>
                </a:highlight>
                <a:latin typeface="Raleway"/>
                <a:ea typeface="Raleway"/>
                <a:cs typeface="Raleway"/>
                <a:sym typeface="Raleway"/>
              </a:rPr>
              <a:t> a system administrator from each healthcare facility will create a touchpoint for each patient's visit after the EHR is ready and input the related primary information into a smart contract for future indexing </a:t>
            </a:r>
            <a:endParaRPr sz="1250">
              <a:solidFill>
                <a:srgbClr val="000000"/>
              </a:solidFill>
              <a:highlight>
                <a:srgbClr val="FFFFFF"/>
              </a:highlight>
              <a:latin typeface="Raleway"/>
              <a:ea typeface="Raleway"/>
              <a:cs typeface="Raleway"/>
              <a:sym typeface="Raleway"/>
            </a:endParaRPr>
          </a:p>
          <a:p>
            <a:pPr indent="-307975" lvl="0" marL="457200" rtl="0" algn="l">
              <a:lnSpc>
                <a:spcPct val="150000"/>
              </a:lnSpc>
              <a:spcBef>
                <a:spcPts val="0"/>
              </a:spcBef>
              <a:spcAft>
                <a:spcPts val="0"/>
              </a:spcAft>
              <a:buClr>
                <a:srgbClr val="000000"/>
              </a:buClr>
              <a:buSzPts val="1250"/>
              <a:buFont typeface="Georgia"/>
              <a:buChar char="●"/>
            </a:pPr>
            <a:r>
              <a:rPr lang="en" sz="1250">
                <a:solidFill>
                  <a:srgbClr val="000000"/>
                </a:solidFill>
                <a:highlight>
                  <a:srgbClr val="FFFFFF"/>
                </a:highlight>
                <a:latin typeface="Raleway"/>
                <a:ea typeface="Raleway"/>
                <a:cs typeface="Raleway"/>
                <a:sym typeface="Raleway"/>
              </a:rPr>
              <a:t>(2)</a:t>
            </a:r>
            <a:r>
              <a:rPr b="1" lang="en" sz="1250">
                <a:solidFill>
                  <a:schemeClr val="accent3"/>
                </a:solidFill>
                <a:highlight>
                  <a:srgbClr val="FFFFFF"/>
                </a:highlight>
                <a:latin typeface="Raleway"/>
                <a:ea typeface="Raleway"/>
                <a:cs typeface="Raleway"/>
                <a:sym typeface="Raleway"/>
              </a:rPr>
              <a:t>The Request module</a:t>
            </a:r>
            <a:r>
              <a:rPr lang="en" sz="1250">
                <a:solidFill>
                  <a:schemeClr val="accent3"/>
                </a:solidFill>
                <a:highlight>
                  <a:srgbClr val="FFFFFF"/>
                </a:highlight>
                <a:latin typeface="Raleway"/>
                <a:ea typeface="Raleway"/>
                <a:cs typeface="Raleway"/>
                <a:sym typeface="Raleway"/>
              </a:rPr>
              <a:t>:</a:t>
            </a:r>
            <a:r>
              <a:rPr lang="en" sz="1250">
                <a:solidFill>
                  <a:srgbClr val="000000"/>
                </a:solidFill>
                <a:highlight>
                  <a:srgbClr val="FFFFFF"/>
                </a:highlight>
                <a:latin typeface="Raleway"/>
                <a:ea typeface="Raleway"/>
                <a:cs typeface="Raleway"/>
                <a:sym typeface="Raleway"/>
              </a:rPr>
              <a:t> patients grant clinicians permission to access their data by adding clinicians to the “allowed list” in the smart contract. Clinicians can select records through the touchpoints after being granted access to the patient's records without identifying the hospitals storing those records. </a:t>
            </a:r>
            <a:endParaRPr sz="1250">
              <a:solidFill>
                <a:srgbClr val="000000"/>
              </a:solidFill>
              <a:highlight>
                <a:srgbClr val="FFFFFF"/>
              </a:highlight>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